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notesMasterIdLst>
    <p:notesMasterId r:id="rId84"/>
  </p:notesMasterIdLst>
  <p:sldIdLst>
    <p:sldId id="256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5" r:id="rId13"/>
    <p:sldId id="336" r:id="rId14"/>
    <p:sldId id="337" r:id="rId15"/>
    <p:sldId id="338" r:id="rId16"/>
    <p:sldId id="297" r:id="rId17"/>
    <p:sldId id="257" r:id="rId18"/>
    <p:sldId id="258" r:id="rId19"/>
    <p:sldId id="259" r:id="rId20"/>
    <p:sldId id="260" r:id="rId21"/>
    <p:sldId id="309" r:id="rId22"/>
    <p:sldId id="310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298" r:id="rId31"/>
    <p:sldId id="261" r:id="rId32"/>
    <p:sldId id="262" r:id="rId33"/>
    <p:sldId id="263" r:id="rId34"/>
    <p:sldId id="265" r:id="rId35"/>
    <p:sldId id="264" r:id="rId36"/>
    <p:sldId id="266" r:id="rId37"/>
    <p:sldId id="267" r:id="rId38"/>
    <p:sldId id="269" r:id="rId39"/>
    <p:sldId id="305" r:id="rId40"/>
    <p:sldId id="306" r:id="rId41"/>
    <p:sldId id="307" r:id="rId42"/>
    <p:sldId id="300" r:id="rId43"/>
    <p:sldId id="308" r:id="rId44"/>
    <p:sldId id="301" r:id="rId45"/>
    <p:sldId id="302" r:id="rId46"/>
    <p:sldId id="270" r:id="rId47"/>
    <p:sldId id="271" r:id="rId48"/>
    <p:sldId id="272" r:id="rId49"/>
    <p:sldId id="275" r:id="rId50"/>
    <p:sldId id="357" r:id="rId51"/>
    <p:sldId id="358" r:id="rId52"/>
    <p:sldId id="359" r:id="rId53"/>
    <p:sldId id="276" r:id="rId54"/>
    <p:sldId id="281" r:id="rId55"/>
    <p:sldId id="282" r:id="rId56"/>
    <p:sldId id="283" r:id="rId57"/>
    <p:sldId id="285" r:id="rId58"/>
    <p:sldId id="321" r:id="rId59"/>
    <p:sldId id="311" r:id="rId60"/>
    <p:sldId id="312" r:id="rId61"/>
    <p:sldId id="360" r:id="rId62"/>
    <p:sldId id="361" r:id="rId63"/>
    <p:sldId id="313" r:id="rId64"/>
    <p:sldId id="290" r:id="rId65"/>
    <p:sldId id="322" r:id="rId66"/>
    <p:sldId id="323" r:id="rId67"/>
    <p:sldId id="314" r:id="rId68"/>
    <p:sldId id="315" r:id="rId69"/>
    <p:sldId id="316" r:id="rId70"/>
    <p:sldId id="317" r:id="rId71"/>
    <p:sldId id="318" r:id="rId72"/>
    <p:sldId id="319" r:id="rId73"/>
    <p:sldId id="320" r:id="rId74"/>
    <p:sldId id="292" r:id="rId75"/>
    <p:sldId id="293" r:id="rId76"/>
    <p:sldId id="294" r:id="rId77"/>
    <p:sldId id="295" r:id="rId78"/>
    <p:sldId id="296" r:id="rId79"/>
    <p:sldId id="353" r:id="rId80"/>
    <p:sldId id="354" r:id="rId81"/>
    <p:sldId id="355" r:id="rId82"/>
    <p:sldId id="356" r:id="rId8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3399"/>
    <a:srgbClr val="00FF00"/>
    <a:srgbClr val="FFFF00"/>
    <a:srgbClr val="00FFFF"/>
    <a:srgbClr val="FF9900"/>
    <a:srgbClr val="FF66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2256" y="-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F110BC-A711-4802-8873-3441F604B73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CBA4781-52E1-465A-8B7B-43BDE9D3C2EE}">
      <dgm:prSet phldrT="[Text]"/>
      <dgm:spPr>
        <a:solidFill>
          <a:srgbClr val="FFCC00"/>
        </a:solidFill>
        <a:ln>
          <a:noFill/>
        </a:ln>
      </dgm:spPr>
      <dgm:t>
        <a:bodyPr/>
        <a:lstStyle/>
        <a:p>
          <a:r>
            <a:rPr lang="id-ID" dirty="0" smtClean="0">
              <a:solidFill>
                <a:schemeClr val="bg1"/>
              </a:solidFill>
            </a:rPr>
            <a:t>INCREASED COMPLICATION BY 27%</a:t>
          </a:r>
          <a:endParaRPr lang="id-ID" dirty="0">
            <a:solidFill>
              <a:schemeClr val="bg1"/>
            </a:solidFill>
          </a:endParaRPr>
        </a:p>
      </dgm:t>
    </dgm:pt>
    <dgm:pt modelId="{3C7E807B-3392-453B-83F0-6361B4A9629B}" type="parTrans" cxnId="{292B11D8-3C0C-47E6-B632-48AFBEF328E3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55002F19-1DAE-4169-9F2F-587C89007F80}" type="sibTrans" cxnId="{292B11D8-3C0C-47E6-B632-48AFBEF328E3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B923B212-CC31-4ECA-95A3-3E6813CB0188}">
      <dgm:prSet phldrT="[Text]"/>
      <dgm:spPr>
        <a:solidFill>
          <a:srgbClr val="FF0000"/>
        </a:solidFill>
        <a:ln>
          <a:noFill/>
        </a:ln>
      </dgm:spPr>
      <dgm:t>
        <a:bodyPr/>
        <a:lstStyle/>
        <a:p>
          <a:r>
            <a:rPr lang="id-ID" dirty="0" smtClean="0">
              <a:solidFill>
                <a:schemeClr val="bg1"/>
              </a:solidFill>
            </a:rPr>
            <a:t>LONGER LOS: 16,7 VS 10,1 DAYS</a:t>
          </a:r>
          <a:endParaRPr lang="id-ID" dirty="0">
            <a:solidFill>
              <a:schemeClr val="bg1"/>
            </a:solidFill>
          </a:endParaRPr>
        </a:p>
      </dgm:t>
    </dgm:pt>
    <dgm:pt modelId="{9F959E3B-1176-4BCB-9928-FD8227563E67}" type="parTrans" cxnId="{4D536FA6-DE69-494E-B95D-82F826591495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5EAA8331-058A-4D52-A596-6F36DAABDCAE}" type="sibTrans" cxnId="{4D536FA6-DE69-494E-B95D-82F826591495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20894EB6-EBEB-497A-86FD-F5A3D5C6D92F}">
      <dgm:prSet phldrT="[Text]"/>
      <dgm:spPr>
        <a:solidFill>
          <a:srgbClr val="00FF00"/>
        </a:solidFill>
        <a:ln>
          <a:noFill/>
        </a:ln>
      </dgm:spPr>
      <dgm:t>
        <a:bodyPr/>
        <a:lstStyle/>
        <a:p>
          <a:r>
            <a:rPr lang="id-ID" dirty="0" smtClean="0">
              <a:solidFill>
                <a:schemeClr val="bg1"/>
              </a:solidFill>
            </a:rPr>
            <a:t>INCREASED HOSPITAL COST (&gt; 300%)</a:t>
          </a:r>
          <a:endParaRPr lang="id-ID" dirty="0">
            <a:solidFill>
              <a:schemeClr val="bg1"/>
            </a:solidFill>
          </a:endParaRPr>
        </a:p>
      </dgm:t>
    </dgm:pt>
    <dgm:pt modelId="{C263B355-91A9-45AA-8FA6-FC9D3820CA4C}" type="parTrans" cxnId="{5557CDD9-2CDA-4F72-B357-A027FB593012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DFEE1631-E7D0-4917-88E6-448631D3D175}" type="sibTrans" cxnId="{5557CDD9-2CDA-4F72-B357-A027FB593012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081096FE-8D85-46C0-9FF5-66AC572B56D7}">
      <dgm:prSet/>
      <dgm:spPr>
        <a:solidFill>
          <a:srgbClr val="002060"/>
        </a:solidFill>
        <a:ln>
          <a:solidFill>
            <a:srgbClr val="000099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 </a:t>
          </a:r>
          <a:r>
            <a:rPr lang="id-ID" dirty="0" smtClean="0">
              <a:solidFill>
                <a:schemeClr val="tx1"/>
              </a:solidFill>
            </a:rPr>
            <a:t>HIGHER MORTALITY (12,5% VS 4,7%)</a:t>
          </a:r>
          <a:endParaRPr lang="en-US" dirty="0" smtClean="0">
            <a:solidFill>
              <a:schemeClr val="tx1"/>
            </a:solidFill>
          </a:endParaRPr>
        </a:p>
      </dgm:t>
    </dgm:pt>
    <dgm:pt modelId="{47789318-256F-4FAD-B59E-7440AB947149}" type="parTrans" cxnId="{A80CC8F3-E21C-43A9-91C7-C794C7BE3236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03AD499A-AD7D-4235-A505-94FB809D84CB}" type="sibTrans" cxnId="{A80CC8F3-E21C-43A9-91C7-C794C7BE3236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6727E3FC-8170-4260-8675-9DC240BD7416}" type="pres">
      <dgm:prSet presAssocID="{3EF110BC-A711-4802-8873-3441F604B73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2368948F-381B-4A00-9C1D-DA0ED7F55BB1}" type="pres">
      <dgm:prSet presAssocID="{DCBA4781-52E1-465A-8B7B-43BDE9D3C2EE}" presName="parentLin" presStyleCnt="0"/>
      <dgm:spPr/>
    </dgm:pt>
    <dgm:pt modelId="{81950D5D-B97A-4FE6-9CF5-6492178E9547}" type="pres">
      <dgm:prSet presAssocID="{DCBA4781-52E1-465A-8B7B-43BDE9D3C2EE}" presName="parentLeftMargin" presStyleLbl="node1" presStyleIdx="0" presStyleCnt="4"/>
      <dgm:spPr/>
      <dgm:t>
        <a:bodyPr/>
        <a:lstStyle/>
        <a:p>
          <a:endParaRPr lang="id-ID"/>
        </a:p>
      </dgm:t>
    </dgm:pt>
    <dgm:pt modelId="{00B6E4AE-76A3-46A3-B248-B800123EB5F9}" type="pres">
      <dgm:prSet presAssocID="{DCBA4781-52E1-465A-8B7B-43BDE9D3C2E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24E1A06-6E42-4548-A45D-A3D4B14F6CBA}" type="pres">
      <dgm:prSet presAssocID="{DCBA4781-52E1-465A-8B7B-43BDE9D3C2EE}" presName="negativeSpace" presStyleCnt="0"/>
      <dgm:spPr/>
    </dgm:pt>
    <dgm:pt modelId="{66A75A38-F5B6-42FC-9631-7FB1113DC555}" type="pres">
      <dgm:prSet presAssocID="{DCBA4781-52E1-465A-8B7B-43BDE9D3C2EE}" presName="childText" presStyleLbl="conFgAcc1" presStyleIdx="0" presStyleCnt="4">
        <dgm:presLayoutVars>
          <dgm:bulletEnabled val="1"/>
        </dgm:presLayoutVars>
      </dgm:prSet>
      <dgm:spPr>
        <a:solidFill>
          <a:srgbClr val="663300">
            <a:alpha val="90000"/>
          </a:srgbClr>
        </a:solidFill>
      </dgm:spPr>
      <dgm:t>
        <a:bodyPr/>
        <a:lstStyle/>
        <a:p>
          <a:endParaRPr lang="id-ID"/>
        </a:p>
      </dgm:t>
    </dgm:pt>
    <dgm:pt modelId="{F2120F78-E88C-4BC2-80A6-830EC6DC4F08}" type="pres">
      <dgm:prSet presAssocID="{55002F19-1DAE-4169-9F2F-587C89007F80}" presName="spaceBetweenRectangles" presStyleCnt="0"/>
      <dgm:spPr/>
    </dgm:pt>
    <dgm:pt modelId="{6C027904-182C-4D57-A70E-EDE67A1DFCE6}" type="pres">
      <dgm:prSet presAssocID="{081096FE-8D85-46C0-9FF5-66AC572B56D7}" presName="parentLin" presStyleCnt="0"/>
      <dgm:spPr/>
    </dgm:pt>
    <dgm:pt modelId="{A536531D-FE10-46DA-8D34-C1F79A5985FE}" type="pres">
      <dgm:prSet presAssocID="{081096FE-8D85-46C0-9FF5-66AC572B56D7}" presName="parentLeftMargin" presStyleLbl="node1" presStyleIdx="0" presStyleCnt="4"/>
      <dgm:spPr/>
      <dgm:t>
        <a:bodyPr/>
        <a:lstStyle/>
        <a:p>
          <a:endParaRPr lang="id-ID"/>
        </a:p>
      </dgm:t>
    </dgm:pt>
    <dgm:pt modelId="{ED3F6F5C-E86D-461D-B7E0-8C15B5AD2B3D}" type="pres">
      <dgm:prSet presAssocID="{081096FE-8D85-46C0-9FF5-66AC572B56D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44F33CB-B643-44B0-969A-28080D3C4F64}" type="pres">
      <dgm:prSet presAssocID="{081096FE-8D85-46C0-9FF5-66AC572B56D7}" presName="negativeSpace" presStyleCnt="0"/>
      <dgm:spPr/>
    </dgm:pt>
    <dgm:pt modelId="{F0603F53-22A3-49E8-BBF2-0F204DD63CC0}" type="pres">
      <dgm:prSet presAssocID="{081096FE-8D85-46C0-9FF5-66AC572B56D7}" presName="childText" presStyleLbl="conFgAcc1" presStyleIdx="1" presStyleCnt="4">
        <dgm:presLayoutVars>
          <dgm:bulletEnabled val="1"/>
        </dgm:presLayoutVars>
      </dgm:prSet>
      <dgm:spPr>
        <a:solidFill>
          <a:srgbClr val="00B0F0">
            <a:alpha val="90000"/>
          </a:srgbClr>
        </a:solidFill>
      </dgm:spPr>
      <dgm:t>
        <a:bodyPr/>
        <a:lstStyle/>
        <a:p>
          <a:endParaRPr lang="id-ID"/>
        </a:p>
      </dgm:t>
    </dgm:pt>
    <dgm:pt modelId="{696572EA-D4D9-4260-95AD-01EFEB1011AB}" type="pres">
      <dgm:prSet presAssocID="{03AD499A-AD7D-4235-A505-94FB809D84CB}" presName="spaceBetweenRectangles" presStyleCnt="0"/>
      <dgm:spPr/>
    </dgm:pt>
    <dgm:pt modelId="{7D34B08C-A05C-4C21-A20C-00DDCFE0E85B}" type="pres">
      <dgm:prSet presAssocID="{B923B212-CC31-4ECA-95A3-3E6813CB0188}" presName="parentLin" presStyleCnt="0"/>
      <dgm:spPr/>
    </dgm:pt>
    <dgm:pt modelId="{D18ADF11-22FA-4791-B9B5-51B100D617B9}" type="pres">
      <dgm:prSet presAssocID="{B923B212-CC31-4ECA-95A3-3E6813CB0188}" presName="parentLeftMargin" presStyleLbl="node1" presStyleIdx="1" presStyleCnt="4"/>
      <dgm:spPr/>
      <dgm:t>
        <a:bodyPr/>
        <a:lstStyle/>
        <a:p>
          <a:endParaRPr lang="id-ID"/>
        </a:p>
      </dgm:t>
    </dgm:pt>
    <dgm:pt modelId="{3E6C756B-7CCA-4BD6-B91A-98CCC6AD6A7F}" type="pres">
      <dgm:prSet presAssocID="{B923B212-CC31-4ECA-95A3-3E6813CB018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F736C6C-6BF1-4737-A00B-AB2BA47B3AA0}" type="pres">
      <dgm:prSet presAssocID="{B923B212-CC31-4ECA-95A3-3E6813CB0188}" presName="negativeSpace" presStyleCnt="0"/>
      <dgm:spPr/>
    </dgm:pt>
    <dgm:pt modelId="{49771131-8881-4180-8DCC-261953B256E9}" type="pres">
      <dgm:prSet presAssocID="{B923B212-CC31-4ECA-95A3-3E6813CB0188}" presName="childText" presStyleLbl="conFgAcc1" presStyleIdx="2" presStyleCnt="4">
        <dgm:presLayoutVars>
          <dgm:bulletEnabled val="1"/>
        </dgm:presLayoutVars>
      </dgm:prSet>
      <dgm:spPr>
        <a:solidFill>
          <a:srgbClr val="99FF99">
            <a:alpha val="90000"/>
          </a:srgbClr>
        </a:solidFill>
      </dgm:spPr>
      <dgm:t>
        <a:bodyPr/>
        <a:lstStyle/>
        <a:p>
          <a:endParaRPr lang="id-ID"/>
        </a:p>
      </dgm:t>
    </dgm:pt>
    <dgm:pt modelId="{67C51667-844B-4563-89CB-23BB5782E4AE}" type="pres">
      <dgm:prSet presAssocID="{5EAA8331-058A-4D52-A596-6F36DAABDCAE}" presName="spaceBetweenRectangles" presStyleCnt="0"/>
      <dgm:spPr/>
    </dgm:pt>
    <dgm:pt modelId="{E5A2F5B1-AA4D-4056-A383-2DFAE0E49AB6}" type="pres">
      <dgm:prSet presAssocID="{20894EB6-EBEB-497A-86FD-F5A3D5C6D92F}" presName="parentLin" presStyleCnt="0"/>
      <dgm:spPr/>
    </dgm:pt>
    <dgm:pt modelId="{15C4D184-4B5D-4BD8-8279-6AD2C9B5F241}" type="pres">
      <dgm:prSet presAssocID="{20894EB6-EBEB-497A-86FD-F5A3D5C6D92F}" presName="parentLeftMargin" presStyleLbl="node1" presStyleIdx="2" presStyleCnt="4"/>
      <dgm:spPr/>
      <dgm:t>
        <a:bodyPr/>
        <a:lstStyle/>
        <a:p>
          <a:endParaRPr lang="id-ID"/>
        </a:p>
      </dgm:t>
    </dgm:pt>
    <dgm:pt modelId="{9C31F9FB-633A-4AD9-8458-9CEB1243D3A5}" type="pres">
      <dgm:prSet presAssocID="{20894EB6-EBEB-497A-86FD-F5A3D5C6D92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7A400F1-AB19-4074-B423-A957D07031AC}" type="pres">
      <dgm:prSet presAssocID="{20894EB6-EBEB-497A-86FD-F5A3D5C6D92F}" presName="negativeSpace" presStyleCnt="0"/>
      <dgm:spPr/>
    </dgm:pt>
    <dgm:pt modelId="{5982AAC7-6920-4C0A-B4AF-CCA255ABD8C0}" type="pres">
      <dgm:prSet presAssocID="{20894EB6-EBEB-497A-86FD-F5A3D5C6D92F}" presName="childText" presStyleLbl="conFgAcc1" presStyleIdx="3" presStyleCnt="4">
        <dgm:presLayoutVars>
          <dgm:bulletEnabled val="1"/>
        </dgm:presLayoutVars>
      </dgm:prSet>
      <dgm:spPr>
        <a:solidFill>
          <a:srgbClr val="003300">
            <a:alpha val="90000"/>
          </a:srgbClr>
        </a:solidFill>
      </dgm:spPr>
      <dgm:t>
        <a:bodyPr/>
        <a:lstStyle/>
        <a:p>
          <a:endParaRPr lang="id-ID"/>
        </a:p>
      </dgm:t>
    </dgm:pt>
  </dgm:ptLst>
  <dgm:cxnLst>
    <dgm:cxn modelId="{10340818-7D7B-49A9-8204-0E7C79F4B9B4}" type="presOf" srcId="{DCBA4781-52E1-465A-8B7B-43BDE9D3C2EE}" destId="{00B6E4AE-76A3-46A3-B248-B800123EB5F9}" srcOrd="1" destOrd="0" presId="urn:microsoft.com/office/officeart/2005/8/layout/list1"/>
    <dgm:cxn modelId="{4D536FA6-DE69-494E-B95D-82F826591495}" srcId="{3EF110BC-A711-4802-8873-3441F604B73E}" destId="{B923B212-CC31-4ECA-95A3-3E6813CB0188}" srcOrd="2" destOrd="0" parTransId="{9F959E3B-1176-4BCB-9928-FD8227563E67}" sibTransId="{5EAA8331-058A-4D52-A596-6F36DAABDCAE}"/>
    <dgm:cxn modelId="{452ABCA4-7F44-4911-8D64-D617325DD79F}" type="presOf" srcId="{20894EB6-EBEB-497A-86FD-F5A3D5C6D92F}" destId="{9C31F9FB-633A-4AD9-8458-9CEB1243D3A5}" srcOrd="1" destOrd="0" presId="urn:microsoft.com/office/officeart/2005/8/layout/list1"/>
    <dgm:cxn modelId="{A80CC8F3-E21C-43A9-91C7-C794C7BE3236}" srcId="{3EF110BC-A711-4802-8873-3441F604B73E}" destId="{081096FE-8D85-46C0-9FF5-66AC572B56D7}" srcOrd="1" destOrd="0" parTransId="{47789318-256F-4FAD-B59E-7440AB947149}" sibTransId="{03AD499A-AD7D-4235-A505-94FB809D84CB}"/>
    <dgm:cxn modelId="{2CD766E5-6EE4-4DBE-B08F-F28C533BB0C7}" type="presOf" srcId="{081096FE-8D85-46C0-9FF5-66AC572B56D7}" destId="{ED3F6F5C-E86D-461D-B7E0-8C15B5AD2B3D}" srcOrd="1" destOrd="0" presId="urn:microsoft.com/office/officeart/2005/8/layout/list1"/>
    <dgm:cxn modelId="{D9C3A96C-9E22-4EEF-8752-BE2317176839}" type="presOf" srcId="{DCBA4781-52E1-465A-8B7B-43BDE9D3C2EE}" destId="{81950D5D-B97A-4FE6-9CF5-6492178E9547}" srcOrd="0" destOrd="0" presId="urn:microsoft.com/office/officeart/2005/8/layout/list1"/>
    <dgm:cxn modelId="{252722E5-EE2B-4F1C-91B5-C770C65DE21C}" type="presOf" srcId="{081096FE-8D85-46C0-9FF5-66AC572B56D7}" destId="{A536531D-FE10-46DA-8D34-C1F79A5985FE}" srcOrd="0" destOrd="0" presId="urn:microsoft.com/office/officeart/2005/8/layout/list1"/>
    <dgm:cxn modelId="{6EF9EC25-3BA8-4344-98A2-C6DD0E6B6A68}" type="presOf" srcId="{3EF110BC-A711-4802-8873-3441F604B73E}" destId="{6727E3FC-8170-4260-8675-9DC240BD7416}" srcOrd="0" destOrd="0" presId="urn:microsoft.com/office/officeart/2005/8/layout/list1"/>
    <dgm:cxn modelId="{292B11D8-3C0C-47E6-B632-48AFBEF328E3}" srcId="{3EF110BC-A711-4802-8873-3441F604B73E}" destId="{DCBA4781-52E1-465A-8B7B-43BDE9D3C2EE}" srcOrd="0" destOrd="0" parTransId="{3C7E807B-3392-453B-83F0-6361B4A9629B}" sibTransId="{55002F19-1DAE-4169-9F2F-587C89007F80}"/>
    <dgm:cxn modelId="{0F009CCB-EA02-4F40-A22F-4CB11B32859F}" type="presOf" srcId="{B923B212-CC31-4ECA-95A3-3E6813CB0188}" destId="{3E6C756B-7CCA-4BD6-B91A-98CCC6AD6A7F}" srcOrd="1" destOrd="0" presId="urn:microsoft.com/office/officeart/2005/8/layout/list1"/>
    <dgm:cxn modelId="{6B294F16-874E-42EE-A748-A9996BB60A6A}" type="presOf" srcId="{B923B212-CC31-4ECA-95A3-3E6813CB0188}" destId="{D18ADF11-22FA-4791-B9B5-51B100D617B9}" srcOrd="0" destOrd="0" presId="urn:microsoft.com/office/officeart/2005/8/layout/list1"/>
    <dgm:cxn modelId="{5557CDD9-2CDA-4F72-B357-A027FB593012}" srcId="{3EF110BC-A711-4802-8873-3441F604B73E}" destId="{20894EB6-EBEB-497A-86FD-F5A3D5C6D92F}" srcOrd="3" destOrd="0" parTransId="{C263B355-91A9-45AA-8FA6-FC9D3820CA4C}" sibTransId="{DFEE1631-E7D0-4917-88E6-448631D3D175}"/>
    <dgm:cxn modelId="{F79A49FF-681E-421E-8588-24CB108BB129}" type="presOf" srcId="{20894EB6-EBEB-497A-86FD-F5A3D5C6D92F}" destId="{15C4D184-4B5D-4BD8-8279-6AD2C9B5F241}" srcOrd="0" destOrd="0" presId="urn:microsoft.com/office/officeart/2005/8/layout/list1"/>
    <dgm:cxn modelId="{AD8B86D8-339C-484D-BD8C-50BED83D9839}" type="presParOf" srcId="{6727E3FC-8170-4260-8675-9DC240BD7416}" destId="{2368948F-381B-4A00-9C1D-DA0ED7F55BB1}" srcOrd="0" destOrd="0" presId="urn:microsoft.com/office/officeart/2005/8/layout/list1"/>
    <dgm:cxn modelId="{41EB18FF-8EDF-49B4-BCB6-B674196ECDE6}" type="presParOf" srcId="{2368948F-381B-4A00-9C1D-DA0ED7F55BB1}" destId="{81950D5D-B97A-4FE6-9CF5-6492178E9547}" srcOrd="0" destOrd="0" presId="urn:microsoft.com/office/officeart/2005/8/layout/list1"/>
    <dgm:cxn modelId="{E2EFFC0B-9C57-4900-8ADC-8EDBF4BC5241}" type="presParOf" srcId="{2368948F-381B-4A00-9C1D-DA0ED7F55BB1}" destId="{00B6E4AE-76A3-46A3-B248-B800123EB5F9}" srcOrd="1" destOrd="0" presId="urn:microsoft.com/office/officeart/2005/8/layout/list1"/>
    <dgm:cxn modelId="{0B2B6660-CDD8-4251-9098-6E5DAE745E06}" type="presParOf" srcId="{6727E3FC-8170-4260-8675-9DC240BD7416}" destId="{024E1A06-6E42-4548-A45D-A3D4B14F6CBA}" srcOrd="1" destOrd="0" presId="urn:microsoft.com/office/officeart/2005/8/layout/list1"/>
    <dgm:cxn modelId="{BE53372A-7153-463E-A1E1-250C9BCAA375}" type="presParOf" srcId="{6727E3FC-8170-4260-8675-9DC240BD7416}" destId="{66A75A38-F5B6-42FC-9631-7FB1113DC555}" srcOrd="2" destOrd="0" presId="urn:microsoft.com/office/officeart/2005/8/layout/list1"/>
    <dgm:cxn modelId="{A908F2B9-272B-488E-BD0D-1123A3444E53}" type="presParOf" srcId="{6727E3FC-8170-4260-8675-9DC240BD7416}" destId="{F2120F78-E88C-4BC2-80A6-830EC6DC4F08}" srcOrd="3" destOrd="0" presId="urn:microsoft.com/office/officeart/2005/8/layout/list1"/>
    <dgm:cxn modelId="{5F4FFE74-47AB-416D-ABD0-33DE68906A4D}" type="presParOf" srcId="{6727E3FC-8170-4260-8675-9DC240BD7416}" destId="{6C027904-182C-4D57-A70E-EDE67A1DFCE6}" srcOrd="4" destOrd="0" presId="urn:microsoft.com/office/officeart/2005/8/layout/list1"/>
    <dgm:cxn modelId="{9CF77A06-8B95-4A39-BAAC-DA03612E9B7F}" type="presParOf" srcId="{6C027904-182C-4D57-A70E-EDE67A1DFCE6}" destId="{A536531D-FE10-46DA-8D34-C1F79A5985FE}" srcOrd="0" destOrd="0" presId="urn:microsoft.com/office/officeart/2005/8/layout/list1"/>
    <dgm:cxn modelId="{EC30F965-7A47-4ED7-8D2A-C0F0B27C84D7}" type="presParOf" srcId="{6C027904-182C-4D57-A70E-EDE67A1DFCE6}" destId="{ED3F6F5C-E86D-461D-B7E0-8C15B5AD2B3D}" srcOrd="1" destOrd="0" presId="urn:microsoft.com/office/officeart/2005/8/layout/list1"/>
    <dgm:cxn modelId="{77C72A4E-7D6A-4B8E-99B1-333EB8198D66}" type="presParOf" srcId="{6727E3FC-8170-4260-8675-9DC240BD7416}" destId="{744F33CB-B643-44B0-969A-28080D3C4F64}" srcOrd="5" destOrd="0" presId="urn:microsoft.com/office/officeart/2005/8/layout/list1"/>
    <dgm:cxn modelId="{6C0C69F6-4F83-4E37-90F3-91E30D163A61}" type="presParOf" srcId="{6727E3FC-8170-4260-8675-9DC240BD7416}" destId="{F0603F53-22A3-49E8-BBF2-0F204DD63CC0}" srcOrd="6" destOrd="0" presId="urn:microsoft.com/office/officeart/2005/8/layout/list1"/>
    <dgm:cxn modelId="{63F2C056-9C0B-4104-ABDA-5378164B03AD}" type="presParOf" srcId="{6727E3FC-8170-4260-8675-9DC240BD7416}" destId="{696572EA-D4D9-4260-95AD-01EFEB1011AB}" srcOrd="7" destOrd="0" presId="urn:microsoft.com/office/officeart/2005/8/layout/list1"/>
    <dgm:cxn modelId="{23822114-5ED0-49E1-8682-5A598B488DDD}" type="presParOf" srcId="{6727E3FC-8170-4260-8675-9DC240BD7416}" destId="{7D34B08C-A05C-4C21-A20C-00DDCFE0E85B}" srcOrd="8" destOrd="0" presId="urn:microsoft.com/office/officeart/2005/8/layout/list1"/>
    <dgm:cxn modelId="{12E618F8-A3D2-48F7-B9F9-9B4E463B91E9}" type="presParOf" srcId="{7D34B08C-A05C-4C21-A20C-00DDCFE0E85B}" destId="{D18ADF11-22FA-4791-B9B5-51B100D617B9}" srcOrd="0" destOrd="0" presId="urn:microsoft.com/office/officeart/2005/8/layout/list1"/>
    <dgm:cxn modelId="{307127CC-066D-4544-9BD6-F48F9CE57A35}" type="presParOf" srcId="{7D34B08C-A05C-4C21-A20C-00DDCFE0E85B}" destId="{3E6C756B-7CCA-4BD6-B91A-98CCC6AD6A7F}" srcOrd="1" destOrd="0" presId="urn:microsoft.com/office/officeart/2005/8/layout/list1"/>
    <dgm:cxn modelId="{831A9D27-8AA7-4E8E-B944-3987C30E9A06}" type="presParOf" srcId="{6727E3FC-8170-4260-8675-9DC240BD7416}" destId="{8F736C6C-6BF1-4737-A00B-AB2BA47B3AA0}" srcOrd="9" destOrd="0" presId="urn:microsoft.com/office/officeart/2005/8/layout/list1"/>
    <dgm:cxn modelId="{3663692D-AF68-43A3-9AC8-081EB2BC925B}" type="presParOf" srcId="{6727E3FC-8170-4260-8675-9DC240BD7416}" destId="{49771131-8881-4180-8DCC-261953B256E9}" srcOrd="10" destOrd="0" presId="urn:microsoft.com/office/officeart/2005/8/layout/list1"/>
    <dgm:cxn modelId="{64F56605-9FAF-462C-A596-C627112C924D}" type="presParOf" srcId="{6727E3FC-8170-4260-8675-9DC240BD7416}" destId="{67C51667-844B-4563-89CB-23BB5782E4AE}" srcOrd="11" destOrd="0" presId="urn:microsoft.com/office/officeart/2005/8/layout/list1"/>
    <dgm:cxn modelId="{D7B4481A-DD50-40FC-B52D-4E1D9083AED5}" type="presParOf" srcId="{6727E3FC-8170-4260-8675-9DC240BD7416}" destId="{E5A2F5B1-AA4D-4056-A383-2DFAE0E49AB6}" srcOrd="12" destOrd="0" presId="urn:microsoft.com/office/officeart/2005/8/layout/list1"/>
    <dgm:cxn modelId="{F05D8C03-AE1F-44AA-B323-4965A92A52CF}" type="presParOf" srcId="{E5A2F5B1-AA4D-4056-A383-2DFAE0E49AB6}" destId="{15C4D184-4B5D-4BD8-8279-6AD2C9B5F241}" srcOrd="0" destOrd="0" presId="urn:microsoft.com/office/officeart/2005/8/layout/list1"/>
    <dgm:cxn modelId="{A61B0080-17C2-477E-ADAE-47043A252C5D}" type="presParOf" srcId="{E5A2F5B1-AA4D-4056-A383-2DFAE0E49AB6}" destId="{9C31F9FB-633A-4AD9-8458-9CEB1243D3A5}" srcOrd="1" destOrd="0" presId="urn:microsoft.com/office/officeart/2005/8/layout/list1"/>
    <dgm:cxn modelId="{CBC9443A-651D-4F2C-9DD7-FA08A3896190}" type="presParOf" srcId="{6727E3FC-8170-4260-8675-9DC240BD7416}" destId="{E7A400F1-AB19-4074-B423-A957D07031AC}" srcOrd="13" destOrd="0" presId="urn:microsoft.com/office/officeart/2005/8/layout/list1"/>
    <dgm:cxn modelId="{D752C2BB-B672-4EFA-897E-203D77FB9B13}" type="presParOf" srcId="{6727E3FC-8170-4260-8675-9DC240BD7416}" destId="{5982AAC7-6920-4C0A-B4AF-CCA255ABD8C0}" srcOrd="14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DE879D-A11F-4118-BB4D-C3D633B191D2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4B0B4D9C-E1D9-476D-A9B7-DF8E4EF2F2AC}">
      <dgm:prSet phldrT="[Text]" custT="1"/>
      <dgm:spPr>
        <a:solidFill>
          <a:srgbClr val="FF0066"/>
        </a:solidFill>
        <a:ln>
          <a:noFill/>
        </a:ln>
      </dgm:spPr>
      <dgm:t>
        <a:bodyPr/>
        <a:lstStyle/>
        <a:p>
          <a:r>
            <a:rPr lang="id-ID" sz="2000" dirty="0" smtClean="0"/>
            <a:t>MULTIPLE ORGAN BASED THERAPY: NEED MULTI DISCIPLINE APPROACH</a:t>
          </a:r>
          <a:endParaRPr lang="id-ID" sz="2000" dirty="0"/>
        </a:p>
      </dgm:t>
    </dgm:pt>
    <dgm:pt modelId="{40D0D9F8-C270-4996-9BD9-F8893F911E7E}" type="parTrans" cxnId="{236FD56B-93A2-498C-AE97-1BD8F4978D89}">
      <dgm:prSet/>
      <dgm:spPr/>
      <dgm:t>
        <a:bodyPr/>
        <a:lstStyle/>
        <a:p>
          <a:endParaRPr lang="id-ID"/>
        </a:p>
      </dgm:t>
    </dgm:pt>
    <dgm:pt modelId="{FCA3A858-7493-4A96-B231-22EB01CCCDB6}" type="sibTrans" cxnId="{236FD56B-93A2-498C-AE97-1BD8F4978D89}">
      <dgm:prSet/>
      <dgm:spPr/>
      <dgm:t>
        <a:bodyPr/>
        <a:lstStyle/>
        <a:p>
          <a:endParaRPr lang="id-ID"/>
        </a:p>
      </dgm:t>
    </dgm:pt>
    <dgm:pt modelId="{0A6F4052-88F5-4D4D-B358-C40C73E9B56B}">
      <dgm:prSet phldrT="[Text]" custT="1"/>
      <dgm:spPr>
        <a:solidFill>
          <a:srgbClr val="00CCFF"/>
        </a:solidFill>
        <a:ln>
          <a:noFill/>
        </a:ln>
      </dgm:spPr>
      <dgm:t>
        <a:bodyPr/>
        <a:lstStyle/>
        <a:p>
          <a:r>
            <a:rPr lang="id-ID" sz="2000" dirty="0" smtClean="0">
              <a:solidFill>
                <a:schemeClr val="tx1"/>
              </a:solidFill>
            </a:rPr>
            <a:t>BASED ON DISEASE PATHOPHYSIOLOGY AND NUTRIENT METABOLISM IN ORGAN</a:t>
          </a:r>
          <a:endParaRPr lang="id-ID" sz="2000" dirty="0">
            <a:solidFill>
              <a:schemeClr val="tx1"/>
            </a:solidFill>
          </a:endParaRPr>
        </a:p>
      </dgm:t>
    </dgm:pt>
    <dgm:pt modelId="{EFC38C9D-79E4-4470-B9EA-9D1B1FB6A212}" type="parTrans" cxnId="{6F8E2698-7C5B-4A0D-89A0-6F44ADFC39EB}">
      <dgm:prSet/>
      <dgm:spPr/>
      <dgm:t>
        <a:bodyPr/>
        <a:lstStyle/>
        <a:p>
          <a:endParaRPr lang="id-ID"/>
        </a:p>
      </dgm:t>
    </dgm:pt>
    <dgm:pt modelId="{C8A061E1-E2EF-4629-B8B5-24C61379A197}" type="sibTrans" cxnId="{6F8E2698-7C5B-4A0D-89A0-6F44ADFC39EB}">
      <dgm:prSet/>
      <dgm:spPr/>
      <dgm:t>
        <a:bodyPr/>
        <a:lstStyle/>
        <a:p>
          <a:endParaRPr lang="id-ID"/>
        </a:p>
      </dgm:t>
    </dgm:pt>
    <dgm:pt modelId="{199EBA6A-8343-4280-9BE6-D1F7CFC94604}" type="pres">
      <dgm:prSet presAssocID="{C9DE879D-A11F-4118-BB4D-C3D633B191D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FC15F778-339D-4C8D-B77D-1A4777E10555}" type="pres">
      <dgm:prSet presAssocID="{4B0B4D9C-E1D9-476D-A9B7-DF8E4EF2F2AC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F61FF58-A1B7-43F7-9F53-A156254A8698}" type="pres">
      <dgm:prSet presAssocID="{0A6F4052-88F5-4D4D-B358-C40C73E9B56B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DC386713-BB70-4C62-BDDA-323569A893A3}" type="presOf" srcId="{4B0B4D9C-E1D9-476D-A9B7-DF8E4EF2F2AC}" destId="{FC15F778-339D-4C8D-B77D-1A4777E10555}" srcOrd="0" destOrd="0" presId="urn:microsoft.com/office/officeart/2005/8/layout/arrow5"/>
    <dgm:cxn modelId="{38A5A5EF-F61B-4DAE-AF18-1BCCFCE5A89F}" type="presOf" srcId="{0A6F4052-88F5-4D4D-B358-C40C73E9B56B}" destId="{DF61FF58-A1B7-43F7-9F53-A156254A8698}" srcOrd="0" destOrd="0" presId="urn:microsoft.com/office/officeart/2005/8/layout/arrow5"/>
    <dgm:cxn modelId="{4350825A-56CF-468D-8E0C-93AA91F112CB}" type="presOf" srcId="{C9DE879D-A11F-4118-BB4D-C3D633B191D2}" destId="{199EBA6A-8343-4280-9BE6-D1F7CFC94604}" srcOrd="0" destOrd="0" presId="urn:microsoft.com/office/officeart/2005/8/layout/arrow5"/>
    <dgm:cxn modelId="{236FD56B-93A2-498C-AE97-1BD8F4978D89}" srcId="{C9DE879D-A11F-4118-BB4D-C3D633B191D2}" destId="{4B0B4D9C-E1D9-476D-A9B7-DF8E4EF2F2AC}" srcOrd="0" destOrd="0" parTransId="{40D0D9F8-C270-4996-9BD9-F8893F911E7E}" sibTransId="{FCA3A858-7493-4A96-B231-22EB01CCCDB6}"/>
    <dgm:cxn modelId="{6F8E2698-7C5B-4A0D-89A0-6F44ADFC39EB}" srcId="{C9DE879D-A11F-4118-BB4D-C3D633B191D2}" destId="{0A6F4052-88F5-4D4D-B358-C40C73E9B56B}" srcOrd="1" destOrd="0" parTransId="{EFC38C9D-79E4-4470-B9EA-9D1B1FB6A212}" sibTransId="{C8A061E1-E2EF-4629-B8B5-24C61379A197}"/>
    <dgm:cxn modelId="{87A9F45B-A1A6-4B54-B153-DACFEAF5C73D}" type="presParOf" srcId="{199EBA6A-8343-4280-9BE6-D1F7CFC94604}" destId="{FC15F778-339D-4C8D-B77D-1A4777E10555}" srcOrd="0" destOrd="0" presId="urn:microsoft.com/office/officeart/2005/8/layout/arrow5"/>
    <dgm:cxn modelId="{5E0855C0-8F91-41C4-BF0F-CCD58EF5413E}" type="presParOf" srcId="{199EBA6A-8343-4280-9BE6-D1F7CFC94604}" destId="{DF61FF58-A1B7-43F7-9F53-A156254A8698}" srcOrd="1" destOrd="0" presId="urn:microsoft.com/office/officeart/2005/8/layout/arrow5"/>
  </dgm:cxnLst>
  <dgm:bg>
    <a:blipFill>
      <a:blip xmlns:r="http://schemas.openxmlformats.org/officeDocument/2006/relationships" r:embed="rId1"/>
      <a:tile tx="0" ty="0" sx="100000" sy="100000" flip="none" algn="tl"/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92EBE5-1BB1-4F81-B8E9-D665798D6F68}" type="doc">
      <dgm:prSet loTypeId="urn:microsoft.com/office/officeart/2005/8/layout/hProcess9" loCatId="process" qsTypeId="urn:microsoft.com/office/officeart/2005/8/quickstyle/simple5" qsCatId="simple" csTypeId="urn:microsoft.com/office/officeart/2005/8/colors/colorful3" csCatId="colorful" phldr="1"/>
      <dgm:spPr/>
    </dgm:pt>
    <dgm:pt modelId="{DCF1B6A7-3F20-4C9E-B37D-495BDEF6DEFB}">
      <dgm:prSet phldrT="[Text]" custT="1"/>
      <dgm:spPr/>
      <dgm:t>
        <a:bodyPr/>
        <a:lstStyle/>
        <a:p>
          <a:r>
            <a:rPr lang="id-ID" sz="1800" dirty="0" smtClean="0">
              <a:solidFill>
                <a:schemeClr val="tx1"/>
              </a:solidFill>
            </a:rPr>
            <a:t>Nutrition specialist physician as the NST leader</a:t>
          </a:r>
          <a:endParaRPr lang="id-ID" sz="1800" dirty="0">
            <a:solidFill>
              <a:schemeClr val="tx1"/>
            </a:solidFill>
          </a:endParaRPr>
        </a:p>
      </dgm:t>
    </dgm:pt>
    <dgm:pt modelId="{DD295236-E1E6-41BD-A3A3-ED2417ACDF93}" type="parTrans" cxnId="{35709356-FC36-42FC-A41C-077559F85ECA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8AEEF848-2FD8-4209-95EA-4F0C2CF8D234}" type="sibTrans" cxnId="{35709356-FC36-42FC-A41C-077559F85ECA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3C29500B-E2DD-4B3B-816A-6F1FEAEFDC05}">
      <dgm:prSet phldrT="[Text]" custT="1"/>
      <dgm:spPr/>
      <dgm:t>
        <a:bodyPr/>
        <a:lstStyle/>
        <a:p>
          <a:r>
            <a:rPr lang="id-ID" sz="1800" dirty="0" smtClean="0"/>
            <a:t>Coordinate interdisciplinary approach to clinical nutrition service</a:t>
          </a:r>
          <a:endParaRPr lang="id-ID" sz="1800" dirty="0"/>
        </a:p>
      </dgm:t>
    </dgm:pt>
    <dgm:pt modelId="{025EE6AF-9052-4EED-914C-1489AB04099D}" type="parTrans" cxnId="{4A620FEA-D757-46DF-B6CB-4619BB2B03A0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EAA7FEB3-CA38-4163-B81B-D58EE055B657}" type="sibTrans" cxnId="{4A620FEA-D757-46DF-B6CB-4619BB2B03A0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8922DE3A-09DE-47FB-8B9A-0B7707A51025}">
      <dgm:prSet phldrT="[Text]" custT="1"/>
      <dgm:spPr/>
      <dgm:t>
        <a:bodyPr/>
        <a:lstStyle/>
        <a:p>
          <a:r>
            <a:rPr lang="id-ID" sz="1800" b="1" dirty="0" smtClean="0">
              <a:solidFill>
                <a:schemeClr val="bg1"/>
              </a:solidFill>
            </a:rPr>
            <a:t>Improving food service management in hospital</a:t>
          </a:r>
          <a:endParaRPr lang="id-ID" sz="1800" b="1" dirty="0">
            <a:solidFill>
              <a:schemeClr val="bg1"/>
            </a:solidFill>
          </a:endParaRPr>
        </a:p>
      </dgm:t>
    </dgm:pt>
    <dgm:pt modelId="{9812FACE-83B8-4DB4-9794-FE2405844862}" type="parTrans" cxnId="{1061267B-DDE5-4154-B06D-E972ACB46475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40D3AFDC-E38C-421B-8421-B066A8FC6F75}" type="sibTrans" cxnId="{1061267B-DDE5-4154-B06D-E972ACB46475}">
      <dgm:prSet/>
      <dgm:spPr/>
      <dgm:t>
        <a:bodyPr/>
        <a:lstStyle/>
        <a:p>
          <a:endParaRPr lang="id-ID" sz="1800">
            <a:solidFill>
              <a:schemeClr val="tx1"/>
            </a:solidFill>
          </a:endParaRPr>
        </a:p>
      </dgm:t>
    </dgm:pt>
    <dgm:pt modelId="{5D02A383-8801-438D-9488-250BA6F8FD54}" type="pres">
      <dgm:prSet presAssocID="{C392EBE5-1BB1-4F81-B8E9-D665798D6F68}" presName="CompostProcess" presStyleCnt="0">
        <dgm:presLayoutVars>
          <dgm:dir/>
          <dgm:resizeHandles val="exact"/>
        </dgm:presLayoutVars>
      </dgm:prSet>
      <dgm:spPr/>
    </dgm:pt>
    <dgm:pt modelId="{CFC56E21-A712-4A49-9F86-F3BC29FA556F}" type="pres">
      <dgm:prSet presAssocID="{C392EBE5-1BB1-4F81-B8E9-D665798D6F68}" presName="arrow" presStyleLbl="bgShp" presStyleIdx="0" presStyleCnt="1" custLinFactNeighborX="646"/>
      <dgm:spPr>
        <a:solidFill>
          <a:srgbClr val="FF9900"/>
        </a:solidFill>
      </dgm:spPr>
    </dgm:pt>
    <dgm:pt modelId="{95CBD001-C9AA-4FA7-A7CD-09B7F203C74A}" type="pres">
      <dgm:prSet presAssocID="{C392EBE5-1BB1-4F81-B8E9-D665798D6F68}" presName="linearProcess" presStyleCnt="0"/>
      <dgm:spPr/>
    </dgm:pt>
    <dgm:pt modelId="{17D0644E-007C-41A5-9338-249116A001C2}" type="pres">
      <dgm:prSet presAssocID="{DCF1B6A7-3F20-4C9E-B37D-495BDEF6DEFB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1F7572D-C694-4285-AD6D-5C43957AE1BB}" type="pres">
      <dgm:prSet presAssocID="{8AEEF848-2FD8-4209-95EA-4F0C2CF8D234}" presName="sibTrans" presStyleCnt="0"/>
      <dgm:spPr/>
    </dgm:pt>
    <dgm:pt modelId="{6BD632AC-51E6-4A24-8C47-B42D0A0B6DFF}" type="pres">
      <dgm:prSet presAssocID="{3C29500B-E2DD-4B3B-816A-6F1FEAEFDC0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527BEFD-8A8E-4227-921C-5575C88786B9}" type="pres">
      <dgm:prSet presAssocID="{EAA7FEB3-CA38-4163-B81B-D58EE055B657}" presName="sibTrans" presStyleCnt="0"/>
      <dgm:spPr/>
    </dgm:pt>
    <dgm:pt modelId="{CD616D35-7CD2-42D3-8973-00C2B8F9DA93}" type="pres">
      <dgm:prSet presAssocID="{8922DE3A-09DE-47FB-8B9A-0B7707A51025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4A620FEA-D757-46DF-B6CB-4619BB2B03A0}" srcId="{C392EBE5-1BB1-4F81-B8E9-D665798D6F68}" destId="{3C29500B-E2DD-4B3B-816A-6F1FEAEFDC05}" srcOrd="1" destOrd="0" parTransId="{025EE6AF-9052-4EED-914C-1489AB04099D}" sibTransId="{EAA7FEB3-CA38-4163-B81B-D58EE055B657}"/>
    <dgm:cxn modelId="{5A96099C-32DD-4E7A-B804-E469933C5058}" type="presOf" srcId="{3C29500B-E2DD-4B3B-816A-6F1FEAEFDC05}" destId="{6BD632AC-51E6-4A24-8C47-B42D0A0B6DFF}" srcOrd="0" destOrd="0" presId="urn:microsoft.com/office/officeart/2005/8/layout/hProcess9"/>
    <dgm:cxn modelId="{1061267B-DDE5-4154-B06D-E972ACB46475}" srcId="{C392EBE5-1BB1-4F81-B8E9-D665798D6F68}" destId="{8922DE3A-09DE-47FB-8B9A-0B7707A51025}" srcOrd="2" destOrd="0" parTransId="{9812FACE-83B8-4DB4-9794-FE2405844862}" sibTransId="{40D3AFDC-E38C-421B-8421-B066A8FC6F75}"/>
    <dgm:cxn modelId="{B1EEDEC1-AB8B-4114-811F-3779B00937E4}" type="presOf" srcId="{C392EBE5-1BB1-4F81-B8E9-D665798D6F68}" destId="{5D02A383-8801-438D-9488-250BA6F8FD54}" srcOrd="0" destOrd="0" presId="urn:microsoft.com/office/officeart/2005/8/layout/hProcess9"/>
    <dgm:cxn modelId="{FEA041A8-A728-4988-A54F-D04CFFE4B725}" type="presOf" srcId="{DCF1B6A7-3F20-4C9E-B37D-495BDEF6DEFB}" destId="{17D0644E-007C-41A5-9338-249116A001C2}" srcOrd="0" destOrd="0" presId="urn:microsoft.com/office/officeart/2005/8/layout/hProcess9"/>
    <dgm:cxn modelId="{35709356-FC36-42FC-A41C-077559F85ECA}" srcId="{C392EBE5-1BB1-4F81-B8E9-D665798D6F68}" destId="{DCF1B6A7-3F20-4C9E-B37D-495BDEF6DEFB}" srcOrd="0" destOrd="0" parTransId="{DD295236-E1E6-41BD-A3A3-ED2417ACDF93}" sibTransId="{8AEEF848-2FD8-4209-95EA-4F0C2CF8D234}"/>
    <dgm:cxn modelId="{0B11DF21-4AF6-460D-88F5-7FC68DF5678F}" type="presOf" srcId="{8922DE3A-09DE-47FB-8B9A-0B7707A51025}" destId="{CD616D35-7CD2-42D3-8973-00C2B8F9DA93}" srcOrd="0" destOrd="0" presId="urn:microsoft.com/office/officeart/2005/8/layout/hProcess9"/>
    <dgm:cxn modelId="{D9BC2121-5160-4F45-B693-A86C7AB69ED3}" type="presParOf" srcId="{5D02A383-8801-438D-9488-250BA6F8FD54}" destId="{CFC56E21-A712-4A49-9F86-F3BC29FA556F}" srcOrd="0" destOrd="0" presId="urn:microsoft.com/office/officeart/2005/8/layout/hProcess9"/>
    <dgm:cxn modelId="{B13A2683-8BCF-44CE-A32E-0F6CAB1D0189}" type="presParOf" srcId="{5D02A383-8801-438D-9488-250BA6F8FD54}" destId="{95CBD001-C9AA-4FA7-A7CD-09B7F203C74A}" srcOrd="1" destOrd="0" presId="urn:microsoft.com/office/officeart/2005/8/layout/hProcess9"/>
    <dgm:cxn modelId="{D5FB1759-9779-4FAD-92D0-071D44C47743}" type="presParOf" srcId="{95CBD001-C9AA-4FA7-A7CD-09B7F203C74A}" destId="{17D0644E-007C-41A5-9338-249116A001C2}" srcOrd="0" destOrd="0" presId="urn:microsoft.com/office/officeart/2005/8/layout/hProcess9"/>
    <dgm:cxn modelId="{E5AE2783-20A2-4FBB-B86B-EECBEC064F8F}" type="presParOf" srcId="{95CBD001-C9AA-4FA7-A7CD-09B7F203C74A}" destId="{91F7572D-C694-4285-AD6D-5C43957AE1BB}" srcOrd="1" destOrd="0" presId="urn:microsoft.com/office/officeart/2005/8/layout/hProcess9"/>
    <dgm:cxn modelId="{DBB1C4C6-9CC4-4D3D-81D1-6C578AF505F9}" type="presParOf" srcId="{95CBD001-C9AA-4FA7-A7CD-09B7F203C74A}" destId="{6BD632AC-51E6-4A24-8C47-B42D0A0B6DFF}" srcOrd="2" destOrd="0" presId="urn:microsoft.com/office/officeart/2005/8/layout/hProcess9"/>
    <dgm:cxn modelId="{8FAEDF7D-B586-4A2A-A952-B24B9AA541EC}" type="presParOf" srcId="{95CBD001-C9AA-4FA7-A7CD-09B7F203C74A}" destId="{F527BEFD-8A8E-4227-921C-5575C88786B9}" srcOrd="3" destOrd="0" presId="urn:microsoft.com/office/officeart/2005/8/layout/hProcess9"/>
    <dgm:cxn modelId="{D69E8FB6-3C66-44B2-BD21-16F8857912F0}" type="presParOf" srcId="{95CBD001-C9AA-4FA7-A7CD-09B7F203C74A}" destId="{CD616D35-7CD2-42D3-8973-00C2B8F9DA9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E084AF-2F00-4037-B447-2BAA809889C4}" type="doc">
      <dgm:prSet loTypeId="urn:microsoft.com/office/officeart/2005/8/layout/equation2" loCatId="relationship" qsTypeId="urn:microsoft.com/office/officeart/2005/8/quickstyle/simple5" qsCatId="simple" csTypeId="urn:microsoft.com/office/officeart/2005/8/colors/accent1_2" csCatId="accent1" phldr="1"/>
      <dgm:spPr/>
    </dgm:pt>
    <dgm:pt modelId="{F8529E0F-2E41-45F1-A0A8-50AE0D5511E9}">
      <dgm:prSet phldrT="[Text]" custT="1"/>
      <dgm:spPr>
        <a:solidFill>
          <a:srgbClr val="FF0066"/>
        </a:solidFill>
      </dgm:spPr>
      <dgm:t>
        <a:bodyPr/>
        <a:lstStyle/>
        <a:p>
          <a:r>
            <a:rPr lang="id-ID" sz="2400" dirty="0" smtClean="0"/>
            <a:t>Nutrition screening</a:t>
          </a:r>
          <a:endParaRPr lang="id-ID" sz="2400" dirty="0"/>
        </a:p>
      </dgm:t>
    </dgm:pt>
    <dgm:pt modelId="{2DCAF233-2805-4EC9-B6AB-9AE7F6F7DECB}" type="parTrans" cxnId="{9410D66C-A33D-49D2-8E67-6607A7C0855B}">
      <dgm:prSet/>
      <dgm:spPr/>
      <dgm:t>
        <a:bodyPr/>
        <a:lstStyle/>
        <a:p>
          <a:endParaRPr lang="id-ID" sz="2400" dirty="0"/>
        </a:p>
      </dgm:t>
    </dgm:pt>
    <dgm:pt modelId="{5503F58A-6D3A-4382-AAE8-A4F202A54562}" type="sibTrans" cxnId="{9410D66C-A33D-49D2-8E67-6607A7C0855B}">
      <dgm:prSet custT="1"/>
      <dgm:spPr>
        <a:solidFill>
          <a:srgbClr val="002060"/>
        </a:solidFill>
      </dgm:spPr>
      <dgm:t>
        <a:bodyPr/>
        <a:lstStyle/>
        <a:p>
          <a:endParaRPr lang="id-ID" sz="2400" dirty="0"/>
        </a:p>
      </dgm:t>
    </dgm:pt>
    <dgm:pt modelId="{5335535A-51A2-4C29-8885-389B96858785}">
      <dgm:prSet phldrT="[Text]" custT="1"/>
      <dgm:spPr>
        <a:solidFill>
          <a:srgbClr val="00FF00"/>
        </a:solidFill>
      </dgm:spPr>
      <dgm:t>
        <a:bodyPr/>
        <a:lstStyle/>
        <a:p>
          <a:r>
            <a:rPr lang="id-ID" sz="2400" b="1" dirty="0" smtClean="0">
              <a:solidFill>
                <a:schemeClr val="bg1"/>
              </a:solidFill>
            </a:rPr>
            <a:t>Nutrition assessment</a:t>
          </a:r>
          <a:endParaRPr lang="id-ID" sz="2400" b="1" dirty="0">
            <a:solidFill>
              <a:schemeClr val="bg1"/>
            </a:solidFill>
          </a:endParaRPr>
        </a:p>
      </dgm:t>
    </dgm:pt>
    <dgm:pt modelId="{2183246F-3478-4EF4-B6AC-0BBC98FA3965}" type="parTrans" cxnId="{F7FB8114-B8CE-482C-A1BF-16244CBCAD00}">
      <dgm:prSet/>
      <dgm:spPr/>
      <dgm:t>
        <a:bodyPr/>
        <a:lstStyle/>
        <a:p>
          <a:endParaRPr lang="id-ID" sz="2400" dirty="0"/>
        </a:p>
      </dgm:t>
    </dgm:pt>
    <dgm:pt modelId="{5B50E0D1-755E-4211-A1E0-7C78136903D0}" type="sibTrans" cxnId="{F7FB8114-B8CE-482C-A1BF-16244CBCAD00}">
      <dgm:prSet custT="1"/>
      <dgm:spPr>
        <a:solidFill>
          <a:srgbClr val="002060"/>
        </a:solidFill>
      </dgm:spPr>
      <dgm:t>
        <a:bodyPr/>
        <a:lstStyle/>
        <a:p>
          <a:endParaRPr lang="id-ID" sz="2400" dirty="0"/>
        </a:p>
      </dgm:t>
    </dgm:pt>
    <dgm:pt modelId="{11313188-46A8-4E8F-B956-BD7A6D84B09E}">
      <dgm:prSet phldrT="[Text]" custT="1"/>
      <dgm:spPr>
        <a:solidFill>
          <a:srgbClr val="FFC000"/>
        </a:solidFill>
      </dgm:spPr>
      <dgm:t>
        <a:bodyPr/>
        <a:lstStyle/>
        <a:p>
          <a:r>
            <a:rPr lang="id-ID" sz="2400" b="1" dirty="0" smtClean="0">
              <a:solidFill>
                <a:schemeClr val="bg1"/>
              </a:solidFill>
            </a:rPr>
            <a:t>Appropriate</a:t>
          </a:r>
        </a:p>
        <a:p>
          <a:r>
            <a:rPr lang="id-ID" sz="2400" b="1" dirty="0" smtClean="0">
              <a:solidFill>
                <a:schemeClr val="bg1"/>
              </a:solidFill>
            </a:rPr>
            <a:t>Nutrition therapy</a:t>
          </a:r>
          <a:endParaRPr lang="id-ID" sz="2400" b="1" dirty="0">
            <a:solidFill>
              <a:schemeClr val="bg1"/>
            </a:solidFill>
          </a:endParaRPr>
        </a:p>
      </dgm:t>
    </dgm:pt>
    <dgm:pt modelId="{B11AAFCF-A059-4222-BC33-78316DB8D69F}" type="parTrans" cxnId="{78E4FBE2-921A-4575-B735-89E357A4658A}">
      <dgm:prSet/>
      <dgm:spPr/>
      <dgm:t>
        <a:bodyPr/>
        <a:lstStyle/>
        <a:p>
          <a:endParaRPr lang="id-ID" sz="2400" dirty="0"/>
        </a:p>
      </dgm:t>
    </dgm:pt>
    <dgm:pt modelId="{07E8588D-09F9-4C30-BDE8-1ECF14EEB2DF}" type="sibTrans" cxnId="{78E4FBE2-921A-4575-B735-89E357A4658A}">
      <dgm:prSet/>
      <dgm:spPr/>
      <dgm:t>
        <a:bodyPr/>
        <a:lstStyle/>
        <a:p>
          <a:endParaRPr lang="id-ID" sz="2400" dirty="0"/>
        </a:p>
      </dgm:t>
    </dgm:pt>
    <dgm:pt modelId="{70C14E07-9A87-4426-9534-34443C9829B6}" type="pres">
      <dgm:prSet presAssocID="{F9E084AF-2F00-4037-B447-2BAA809889C4}" presName="Name0" presStyleCnt="0">
        <dgm:presLayoutVars>
          <dgm:dir/>
          <dgm:resizeHandles val="exact"/>
        </dgm:presLayoutVars>
      </dgm:prSet>
      <dgm:spPr/>
    </dgm:pt>
    <dgm:pt modelId="{F6C748D0-E5E3-4B3B-A23B-D018F677F584}" type="pres">
      <dgm:prSet presAssocID="{F9E084AF-2F00-4037-B447-2BAA809889C4}" presName="vNodes" presStyleCnt="0"/>
      <dgm:spPr/>
    </dgm:pt>
    <dgm:pt modelId="{D8C1C3EC-9FF5-422D-B337-010625C44EFA}" type="pres">
      <dgm:prSet presAssocID="{F8529E0F-2E41-45F1-A0A8-50AE0D5511E9}" presName="node" presStyleLbl="node1" presStyleIdx="0" presStyleCnt="3" custScaleX="21124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37985D0-2351-49FC-BF74-01E20600E451}" type="pres">
      <dgm:prSet presAssocID="{5503F58A-6D3A-4382-AAE8-A4F202A54562}" presName="spacerT" presStyleCnt="0"/>
      <dgm:spPr/>
    </dgm:pt>
    <dgm:pt modelId="{CA757DFF-7D86-41DC-B215-F26D0CCA109B}" type="pres">
      <dgm:prSet presAssocID="{5503F58A-6D3A-4382-AAE8-A4F202A54562}" presName="sibTrans" presStyleLbl="sibTrans2D1" presStyleIdx="0" presStyleCnt="2"/>
      <dgm:spPr/>
      <dgm:t>
        <a:bodyPr/>
        <a:lstStyle/>
        <a:p>
          <a:endParaRPr lang="id-ID"/>
        </a:p>
      </dgm:t>
    </dgm:pt>
    <dgm:pt modelId="{FBDA1E9F-2AE2-47CA-A85B-B68A829A84A4}" type="pres">
      <dgm:prSet presAssocID="{5503F58A-6D3A-4382-AAE8-A4F202A54562}" presName="spacerB" presStyleCnt="0"/>
      <dgm:spPr/>
    </dgm:pt>
    <dgm:pt modelId="{01160ED1-2322-4591-AEEA-0B904A1E4243}" type="pres">
      <dgm:prSet presAssocID="{5335535A-51A2-4C29-8885-389B96858785}" presName="node" presStyleLbl="node1" presStyleIdx="1" presStyleCnt="3" custScaleX="20799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6B30698-AD4F-4B4C-9E04-DA5FAED0D609}" type="pres">
      <dgm:prSet presAssocID="{F9E084AF-2F00-4037-B447-2BAA809889C4}" presName="sibTransLast" presStyleLbl="sibTrans2D1" presStyleIdx="1" presStyleCnt="2" custScaleX="163373" custScaleY="196585" custLinFactNeighborX="-91980"/>
      <dgm:spPr/>
      <dgm:t>
        <a:bodyPr/>
        <a:lstStyle/>
        <a:p>
          <a:endParaRPr lang="id-ID"/>
        </a:p>
      </dgm:t>
    </dgm:pt>
    <dgm:pt modelId="{BE6CF9FD-35D3-4769-B8B5-9C33EF9C26F8}" type="pres">
      <dgm:prSet presAssocID="{F9E084AF-2F00-4037-B447-2BAA809889C4}" presName="connectorText" presStyleLbl="sibTrans2D1" presStyleIdx="1" presStyleCnt="2"/>
      <dgm:spPr/>
      <dgm:t>
        <a:bodyPr/>
        <a:lstStyle/>
        <a:p>
          <a:endParaRPr lang="id-ID"/>
        </a:p>
      </dgm:t>
    </dgm:pt>
    <dgm:pt modelId="{0D802F81-005B-4F1C-BCDA-AC9F44E5D1CC}" type="pres">
      <dgm:prSet presAssocID="{F9E084AF-2F00-4037-B447-2BAA809889C4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6F435611-F602-42CF-A942-5E4ED608C5EB}" type="presOf" srcId="{F9E084AF-2F00-4037-B447-2BAA809889C4}" destId="{70C14E07-9A87-4426-9534-34443C9829B6}" srcOrd="0" destOrd="0" presId="urn:microsoft.com/office/officeart/2005/8/layout/equation2"/>
    <dgm:cxn modelId="{F7FB8114-B8CE-482C-A1BF-16244CBCAD00}" srcId="{F9E084AF-2F00-4037-B447-2BAA809889C4}" destId="{5335535A-51A2-4C29-8885-389B96858785}" srcOrd="1" destOrd="0" parTransId="{2183246F-3478-4EF4-B6AC-0BBC98FA3965}" sibTransId="{5B50E0D1-755E-4211-A1E0-7C78136903D0}"/>
    <dgm:cxn modelId="{2D266260-2AEB-42F8-9B9B-1915353F6B27}" type="presOf" srcId="{5B50E0D1-755E-4211-A1E0-7C78136903D0}" destId="{C6B30698-AD4F-4B4C-9E04-DA5FAED0D609}" srcOrd="0" destOrd="0" presId="urn:microsoft.com/office/officeart/2005/8/layout/equation2"/>
    <dgm:cxn modelId="{EEB41D1B-2603-458F-B488-52CEB6985436}" type="presOf" srcId="{11313188-46A8-4E8F-B956-BD7A6D84B09E}" destId="{0D802F81-005B-4F1C-BCDA-AC9F44E5D1CC}" srcOrd="0" destOrd="0" presId="urn:microsoft.com/office/officeart/2005/8/layout/equation2"/>
    <dgm:cxn modelId="{8E098A49-8A7C-4A17-AECE-D43C741CD475}" type="presOf" srcId="{5B50E0D1-755E-4211-A1E0-7C78136903D0}" destId="{BE6CF9FD-35D3-4769-B8B5-9C33EF9C26F8}" srcOrd="1" destOrd="0" presId="urn:microsoft.com/office/officeart/2005/8/layout/equation2"/>
    <dgm:cxn modelId="{F32F9EF8-AD43-4BD4-8FBC-6A63EC8F6886}" type="presOf" srcId="{5503F58A-6D3A-4382-AAE8-A4F202A54562}" destId="{CA757DFF-7D86-41DC-B215-F26D0CCA109B}" srcOrd="0" destOrd="0" presId="urn:microsoft.com/office/officeart/2005/8/layout/equation2"/>
    <dgm:cxn modelId="{5D095544-B0BA-451E-B204-4B4CF4FD8B41}" type="presOf" srcId="{5335535A-51A2-4C29-8885-389B96858785}" destId="{01160ED1-2322-4591-AEEA-0B904A1E4243}" srcOrd="0" destOrd="0" presId="urn:microsoft.com/office/officeart/2005/8/layout/equation2"/>
    <dgm:cxn modelId="{F369572C-25BA-4135-AD31-D3654E4D1B7F}" type="presOf" srcId="{F8529E0F-2E41-45F1-A0A8-50AE0D5511E9}" destId="{D8C1C3EC-9FF5-422D-B337-010625C44EFA}" srcOrd="0" destOrd="0" presId="urn:microsoft.com/office/officeart/2005/8/layout/equation2"/>
    <dgm:cxn modelId="{9410D66C-A33D-49D2-8E67-6607A7C0855B}" srcId="{F9E084AF-2F00-4037-B447-2BAA809889C4}" destId="{F8529E0F-2E41-45F1-A0A8-50AE0D5511E9}" srcOrd="0" destOrd="0" parTransId="{2DCAF233-2805-4EC9-B6AB-9AE7F6F7DECB}" sibTransId="{5503F58A-6D3A-4382-AAE8-A4F202A54562}"/>
    <dgm:cxn modelId="{78E4FBE2-921A-4575-B735-89E357A4658A}" srcId="{F9E084AF-2F00-4037-B447-2BAA809889C4}" destId="{11313188-46A8-4E8F-B956-BD7A6D84B09E}" srcOrd="2" destOrd="0" parTransId="{B11AAFCF-A059-4222-BC33-78316DB8D69F}" sibTransId="{07E8588D-09F9-4C30-BDE8-1ECF14EEB2DF}"/>
    <dgm:cxn modelId="{C739AA32-76BE-497B-9D06-CB93C13C31F0}" type="presParOf" srcId="{70C14E07-9A87-4426-9534-34443C9829B6}" destId="{F6C748D0-E5E3-4B3B-A23B-D018F677F584}" srcOrd="0" destOrd="0" presId="urn:microsoft.com/office/officeart/2005/8/layout/equation2"/>
    <dgm:cxn modelId="{D009B2CB-25C5-472D-AE6C-7B1AA063D8B6}" type="presParOf" srcId="{F6C748D0-E5E3-4B3B-A23B-D018F677F584}" destId="{D8C1C3EC-9FF5-422D-B337-010625C44EFA}" srcOrd="0" destOrd="0" presId="urn:microsoft.com/office/officeart/2005/8/layout/equation2"/>
    <dgm:cxn modelId="{72D31DD2-9C34-477B-9EE6-1C8E9D47366E}" type="presParOf" srcId="{F6C748D0-E5E3-4B3B-A23B-D018F677F584}" destId="{237985D0-2351-49FC-BF74-01E20600E451}" srcOrd="1" destOrd="0" presId="urn:microsoft.com/office/officeart/2005/8/layout/equation2"/>
    <dgm:cxn modelId="{DC9D92DE-50F2-42BA-9818-DD31BF4D7EC3}" type="presParOf" srcId="{F6C748D0-E5E3-4B3B-A23B-D018F677F584}" destId="{CA757DFF-7D86-41DC-B215-F26D0CCA109B}" srcOrd="2" destOrd="0" presId="urn:microsoft.com/office/officeart/2005/8/layout/equation2"/>
    <dgm:cxn modelId="{275FE5D0-00CD-45CC-87FE-160BF1BF62C6}" type="presParOf" srcId="{F6C748D0-E5E3-4B3B-A23B-D018F677F584}" destId="{FBDA1E9F-2AE2-47CA-A85B-B68A829A84A4}" srcOrd="3" destOrd="0" presId="urn:microsoft.com/office/officeart/2005/8/layout/equation2"/>
    <dgm:cxn modelId="{5ADA5B88-B684-414D-AB0A-D5CE3A211604}" type="presParOf" srcId="{F6C748D0-E5E3-4B3B-A23B-D018F677F584}" destId="{01160ED1-2322-4591-AEEA-0B904A1E4243}" srcOrd="4" destOrd="0" presId="urn:microsoft.com/office/officeart/2005/8/layout/equation2"/>
    <dgm:cxn modelId="{2818DA44-6AE5-4642-8E7C-E662ECE87053}" type="presParOf" srcId="{70C14E07-9A87-4426-9534-34443C9829B6}" destId="{C6B30698-AD4F-4B4C-9E04-DA5FAED0D609}" srcOrd="1" destOrd="0" presId="urn:microsoft.com/office/officeart/2005/8/layout/equation2"/>
    <dgm:cxn modelId="{B003D109-8D67-4148-9720-D2F1DACBF0B8}" type="presParOf" srcId="{C6B30698-AD4F-4B4C-9E04-DA5FAED0D609}" destId="{BE6CF9FD-35D3-4769-B8B5-9C33EF9C26F8}" srcOrd="0" destOrd="0" presId="urn:microsoft.com/office/officeart/2005/8/layout/equation2"/>
    <dgm:cxn modelId="{20DB2B5E-85A5-4043-9F23-6231CE028B1B}" type="presParOf" srcId="{70C14E07-9A87-4426-9534-34443C9829B6}" destId="{0D802F81-005B-4F1C-BCDA-AC9F44E5D1CC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59B7476-9210-43EB-90D4-C6A5B734469A}" type="doc">
      <dgm:prSet loTypeId="urn:microsoft.com/office/officeart/2005/8/layout/cycle2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F745CE6-30D5-47F3-9863-677BE4694DF0}">
      <dgm:prSet phldrT="[Text]" custT="1"/>
      <dgm:spPr>
        <a:solidFill>
          <a:srgbClr val="FF0066"/>
        </a:solidFill>
      </dgm:spPr>
      <dgm:t>
        <a:bodyPr/>
        <a:lstStyle/>
        <a:p>
          <a:r>
            <a:rPr lang="id-ID" sz="2000" b="1" dirty="0" smtClean="0">
              <a:solidFill>
                <a:schemeClr val="bg1"/>
              </a:solidFill>
              <a:latin typeface="Arial Narrow" pitchFamily="34" charset="0"/>
            </a:rPr>
            <a:t>Assessment (clinical, bodcomp, lab)</a:t>
          </a:r>
          <a:endParaRPr lang="id-ID" sz="2000" b="1" dirty="0">
            <a:solidFill>
              <a:schemeClr val="bg1"/>
            </a:solidFill>
            <a:latin typeface="Arial Narrow" pitchFamily="34" charset="0"/>
          </a:endParaRPr>
        </a:p>
      </dgm:t>
    </dgm:pt>
    <dgm:pt modelId="{6D32107D-DCA5-4A60-A1EF-021F36BA8C09}" type="parTrans" cxnId="{F7965324-DDE8-40A0-AE92-F5C62D9A6A02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19BAE510-87CB-4434-82F5-F7A6DBD2A655}" type="sibTrans" cxnId="{F7965324-DDE8-40A0-AE92-F5C62D9A6A02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77E1BD80-F68E-46FF-93D3-B54CD8C7EFB5}">
      <dgm:prSet phldrT="[Text]" custT="1"/>
      <dgm:spPr>
        <a:solidFill>
          <a:srgbClr val="00FF00"/>
        </a:solidFill>
      </dgm:spPr>
      <dgm:t>
        <a:bodyPr/>
        <a:lstStyle/>
        <a:p>
          <a:r>
            <a:rPr lang="id-ID" sz="2000" b="1" dirty="0" smtClean="0">
              <a:solidFill>
                <a:schemeClr val="bg1"/>
              </a:solidFill>
              <a:latin typeface="Arial Narrow" pitchFamily="34" charset="0"/>
            </a:rPr>
            <a:t>Diagnosis based on assessment &amp; metabolic status</a:t>
          </a:r>
          <a:endParaRPr lang="id-ID" sz="2000" b="1" dirty="0">
            <a:solidFill>
              <a:schemeClr val="bg1"/>
            </a:solidFill>
            <a:latin typeface="Arial Narrow" pitchFamily="34" charset="0"/>
          </a:endParaRPr>
        </a:p>
      </dgm:t>
    </dgm:pt>
    <dgm:pt modelId="{5DC22FED-D332-4F71-8DFA-6F5610FA6FA8}" type="parTrans" cxnId="{F8D7B0CE-B376-4A8F-B971-76608E3A9AFB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C29F4A60-8DAD-4FF8-B3B6-B0F4977EE988}" type="sibTrans" cxnId="{F8D7B0CE-B376-4A8F-B971-76608E3A9AFB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4B2C5C55-DF24-4F45-83C7-AE62DD4B61C8}">
      <dgm:prSet phldrT="[Text]" custT="1"/>
      <dgm:spPr>
        <a:solidFill>
          <a:srgbClr val="FF9900"/>
        </a:solidFill>
      </dgm:spPr>
      <dgm:t>
        <a:bodyPr/>
        <a:lstStyle/>
        <a:p>
          <a:r>
            <a:rPr lang="id-ID" sz="2000" b="1" dirty="0" smtClean="0">
              <a:solidFill>
                <a:schemeClr val="bg1"/>
              </a:solidFill>
              <a:latin typeface="Arial Narrow" pitchFamily="34" charset="0"/>
            </a:rPr>
            <a:t>Energy+macro-micronutrient requirement</a:t>
          </a:r>
          <a:endParaRPr lang="id-ID" sz="2000" b="1" dirty="0">
            <a:solidFill>
              <a:schemeClr val="bg1"/>
            </a:solidFill>
            <a:latin typeface="Arial Narrow" pitchFamily="34" charset="0"/>
          </a:endParaRPr>
        </a:p>
      </dgm:t>
    </dgm:pt>
    <dgm:pt modelId="{65955717-BB1C-41CC-AAB3-9B4C1F76D7A4}" type="parTrans" cxnId="{ABCF6F56-ADAE-42EF-B0BB-50713661DD20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3AA8AD28-8BF5-4CED-823B-B4F6032F67E7}" type="sibTrans" cxnId="{ABCF6F56-ADAE-42EF-B0BB-50713661DD20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DD86BCD1-6402-4572-9829-F9A45012CB15}">
      <dgm:prSet phldrT="[Text]" custT="1"/>
      <dgm:spPr>
        <a:solidFill>
          <a:srgbClr val="00CCFF"/>
        </a:solidFill>
      </dgm:spPr>
      <dgm:t>
        <a:bodyPr/>
        <a:lstStyle/>
        <a:p>
          <a:r>
            <a:rPr lang="id-ID" sz="2000" b="1" dirty="0" smtClean="0">
              <a:solidFill>
                <a:schemeClr val="bg1"/>
              </a:solidFill>
              <a:latin typeface="Arial Narrow" pitchFamily="34" charset="0"/>
            </a:rPr>
            <a:t>Nutrient composition</a:t>
          </a:r>
          <a:endParaRPr lang="id-ID" sz="2000" b="1" dirty="0">
            <a:solidFill>
              <a:schemeClr val="bg1"/>
            </a:solidFill>
            <a:latin typeface="Arial Narrow" pitchFamily="34" charset="0"/>
          </a:endParaRPr>
        </a:p>
      </dgm:t>
    </dgm:pt>
    <dgm:pt modelId="{B0C4A7B6-7D53-4FB6-904A-C46532639273}" type="parTrans" cxnId="{8378972E-CDF7-44D3-A4DB-EA1EDBF1E516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A0316908-DC26-411F-BBB2-C6CF7D599F40}" type="sibTrans" cxnId="{8378972E-CDF7-44D3-A4DB-EA1EDBF1E516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55D8D065-5B53-490C-8F86-7B3DB0ED4311}">
      <dgm:prSet phldrT="[Text]" custT="1"/>
      <dgm:spPr>
        <a:solidFill>
          <a:srgbClr val="99FF99"/>
        </a:solidFill>
      </dgm:spPr>
      <dgm:t>
        <a:bodyPr/>
        <a:lstStyle/>
        <a:p>
          <a:r>
            <a:rPr lang="id-ID" sz="2000" b="1" dirty="0" smtClean="0">
              <a:solidFill>
                <a:schemeClr val="bg1"/>
              </a:solidFill>
              <a:latin typeface="Arial Narrow" pitchFamily="34" charset="0"/>
            </a:rPr>
            <a:t>Route of delivery</a:t>
          </a:r>
          <a:endParaRPr lang="id-ID" sz="2000" b="1" dirty="0">
            <a:solidFill>
              <a:schemeClr val="bg1"/>
            </a:solidFill>
            <a:latin typeface="Arial Narrow" pitchFamily="34" charset="0"/>
          </a:endParaRPr>
        </a:p>
      </dgm:t>
    </dgm:pt>
    <dgm:pt modelId="{E89109FA-72EA-481E-87A4-CBC7AD9E67F5}" type="parTrans" cxnId="{E85132CA-D89E-4315-B12D-43258FB19F95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C07102A4-9981-488E-A6D6-0EDFFB70FB22}" type="sibTrans" cxnId="{E85132CA-D89E-4315-B12D-43258FB19F95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EB7BDFA0-BEC1-4F39-A150-EEC6629960F3}">
      <dgm:prSet custT="1"/>
      <dgm:spPr/>
      <dgm:t>
        <a:bodyPr/>
        <a:lstStyle/>
        <a:p>
          <a:r>
            <a:rPr lang="id-ID" sz="2000" b="1" dirty="0" smtClean="0">
              <a:solidFill>
                <a:schemeClr val="tx1"/>
              </a:solidFill>
              <a:latin typeface="Arial Narrow" pitchFamily="34" charset="0"/>
            </a:rPr>
            <a:t>Formulation of therapy</a:t>
          </a:r>
          <a:endParaRPr lang="id-ID" sz="20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37CED61A-763D-4074-9BB0-988784192CAB}" type="parTrans" cxnId="{66C5E8E4-D083-4396-BD56-54B037723B26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56133B42-AE6F-4E87-92F2-9F4CA56FE856}" type="sibTrans" cxnId="{66C5E8E4-D083-4396-BD56-54B037723B26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014BD6A1-07C5-489B-AEEE-78DBA1BC76CB}">
      <dgm:prSet/>
      <dgm:spPr>
        <a:solidFill>
          <a:srgbClr val="FF33CC"/>
        </a:solidFill>
      </dgm:spPr>
      <dgm:t>
        <a:bodyPr/>
        <a:lstStyle/>
        <a:p>
          <a:r>
            <a:rPr lang="id-ID" b="1" dirty="0" smtClean="0">
              <a:solidFill>
                <a:schemeClr val="tx1"/>
              </a:solidFill>
              <a:latin typeface="Arial Narrow" pitchFamily="34" charset="0"/>
            </a:rPr>
            <a:t>Monitor+</a:t>
          </a:r>
        </a:p>
        <a:p>
          <a:r>
            <a:rPr lang="id-ID" b="1" dirty="0" smtClean="0">
              <a:solidFill>
                <a:schemeClr val="tx1"/>
              </a:solidFill>
              <a:latin typeface="Arial Narrow" pitchFamily="34" charset="0"/>
            </a:rPr>
            <a:t>evaluation</a:t>
          </a:r>
          <a:endParaRPr lang="id-ID" b="1" dirty="0">
            <a:solidFill>
              <a:schemeClr val="tx1"/>
            </a:solidFill>
            <a:latin typeface="Arial Narrow" pitchFamily="34" charset="0"/>
          </a:endParaRPr>
        </a:p>
      </dgm:t>
    </dgm:pt>
    <dgm:pt modelId="{FBEE40E8-2A4E-445B-8B2A-0BBCBC44D1CB}" type="parTrans" cxnId="{575CB894-AB9C-46AF-B4DA-2647FBBB8B50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C3C9A637-1DEB-4494-91A0-E0FA454E991E}" type="sibTrans" cxnId="{575CB894-AB9C-46AF-B4DA-2647FBBB8B50}">
      <dgm:prSet/>
      <dgm:spPr/>
      <dgm:t>
        <a:bodyPr/>
        <a:lstStyle/>
        <a:p>
          <a:endParaRPr lang="id-ID" b="1">
            <a:solidFill>
              <a:schemeClr val="tx1"/>
            </a:solidFill>
          </a:endParaRPr>
        </a:p>
      </dgm:t>
    </dgm:pt>
    <dgm:pt modelId="{1149B785-52D9-430B-9C02-5F0757850316}" type="pres">
      <dgm:prSet presAssocID="{059B7476-9210-43EB-90D4-C6A5B734469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E70EB764-020A-4DB8-80E9-BC6CE6E4A87C}" type="pres">
      <dgm:prSet presAssocID="{9F745CE6-30D5-47F3-9863-677BE4694DF0}" presName="node" presStyleLbl="node1" presStyleIdx="0" presStyleCnt="7" custScaleX="15824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2D04623-BCE2-4DE3-8D0B-F45F8530A479}" type="pres">
      <dgm:prSet presAssocID="{19BAE510-87CB-4434-82F5-F7A6DBD2A655}" presName="sibTrans" presStyleLbl="sibTrans2D1" presStyleIdx="0" presStyleCnt="7" custScaleX="210375" custScaleY="101301"/>
      <dgm:spPr/>
      <dgm:t>
        <a:bodyPr/>
        <a:lstStyle/>
        <a:p>
          <a:endParaRPr lang="id-ID"/>
        </a:p>
      </dgm:t>
    </dgm:pt>
    <dgm:pt modelId="{8C1257AF-AEB8-40D7-9BAC-6D4B9432A4FA}" type="pres">
      <dgm:prSet presAssocID="{19BAE510-87CB-4434-82F5-F7A6DBD2A655}" presName="connectorText" presStyleLbl="sibTrans2D1" presStyleIdx="0" presStyleCnt="7"/>
      <dgm:spPr/>
      <dgm:t>
        <a:bodyPr/>
        <a:lstStyle/>
        <a:p>
          <a:endParaRPr lang="id-ID"/>
        </a:p>
      </dgm:t>
    </dgm:pt>
    <dgm:pt modelId="{7603EAAA-2B20-41F5-B2C5-AEC2DAFAD104}" type="pres">
      <dgm:prSet presAssocID="{77E1BD80-F68E-46FF-93D3-B54CD8C7EFB5}" presName="node" presStyleLbl="node1" presStyleIdx="1" presStyleCnt="7" custScaleX="157167" custRadScaleRad="101043" custRadScaleInc="685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1036048-857C-4E2C-AB5C-658CC24E3B8F}" type="pres">
      <dgm:prSet presAssocID="{C29F4A60-8DAD-4FF8-B3B6-B0F4977EE988}" presName="sibTrans" presStyleLbl="sibTrans2D1" presStyleIdx="1" presStyleCnt="7"/>
      <dgm:spPr/>
      <dgm:t>
        <a:bodyPr/>
        <a:lstStyle/>
        <a:p>
          <a:endParaRPr lang="id-ID"/>
        </a:p>
      </dgm:t>
    </dgm:pt>
    <dgm:pt modelId="{6C7499D3-94D1-41C9-A14E-7FBE23CBE5F3}" type="pres">
      <dgm:prSet presAssocID="{C29F4A60-8DAD-4FF8-B3B6-B0F4977EE988}" presName="connectorText" presStyleLbl="sibTrans2D1" presStyleIdx="1" presStyleCnt="7"/>
      <dgm:spPr/>
      <dgm:t>
        <a:bodyPr/>
        <a:lstStyle/>
        <a:p>
          <a:endParaRPr lang="id-ID"/>
        </a:p>
      </dgm:t>
    </dgm:pt>
    <dgm:pt modelId="{045D9910-89D6-4462-9B00-F9BEB081600C}" type="pres">
      <dgm:prSet presAssocID="{4B2C5C55-DF24-4F45-83C7-AE62DD4B61C8}" presName="node" presStyleLbl="node1" presStyleIdx="2" presStyleCnt="7" custScaleX="14361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B7A2FD3-099F-4AB8-8817-A40969697155}" type="pres">
      <dgm:prSet presAssocID="{3AA8AD28-8BF5-4CED-823B-B4F6032F67E7}" presName="sibTrans" presStyleLbl="sibTrans2D1" presStyleIdx="2" presStyleCnt="7"/>
      <dgm:spPr/>
      <dgm:t>
        <a:bodyPr/>
        <a:lstStyle/>
        <a:p>
          <a:endParaRPr lang="id-ID"/>
        </a:p>
      </dgm:t>
    </dgm:pt>
    <dgm:pt modelId="{47A5E0E0-9E70-43E6-B72B-08EBDE6A5E8A}" type="pres">
      <dgm:prSet presAssocID="{3AA8AD28-8BF5-4CED-823B-B4F6032F67E7}" presName="connectorText" presStyleLbl="sibTrans2D1" presStyleIdx="2" presStyleCnt="7"/>
      <dgm:spPr/>
      <dgm:t>
        <a:bodyPr/>
        <a:lstStyle/>
        <a:p>
          <a:endParaRPr lang="id-ID"/>
        </a:p>
      </dgm:t>
    </dgm:pt>
    <dgm:pt modelId="{854442DB-B6F1-4EE3-B303-D9413BC454C3}" type="pres">
      <dgm:prSet presAssocID="{DD86BCD1-6402-4572-9829-F9A45012CB15}" presName="node" presStyleLbl="node1" presStyleIdx="3" presStyleCnt="7" custScaleX="13644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D49E29F-EE65-4948-B8B8-1D77E9FA86DA}" type="pres">
      <dgm:prSet presAssocID="{A0316908-DC26-411F-BBB2-C6CF7D599F40}" presName="sibTrans" presStyleLbl="sibTrans2D1" presStyleIdx="3" presStyleCnt="7"/>
      <dgm:spPr/>
      <dgm:t>
        <a:bodyPr/>
        <a:lstStyle/>
        <a:p>
          <a:endParaRPr lang="id-ID"/>
        </a:p>
      </dgm:t>
    </dgm:pt>
    <dgm:pt modelId="{8EBD22B4-F64F-4F1C-83D5-DD049EBE84F9}" type="pres">
      <dgm:prSet presAssocID="{A0316908-DC26-411F-BBB2-C6CF7D599F40}" presName="connectorText" presStyleLbl="sibTrans2D1" presStyleIdx="3" presStyleCnt="7"/>
      <dgm:spPr/>
      <dgm:t>
        <a:bodyPr/>
        <a:lstStyle/>
        <a:p>
          <a:endParaRPr lang="id-ID"/>
        </a:p>
      </dgm:t>
    </dgm:pt>
    <dgm:pt modelId="{782938AD-98CD-4668-A693-9151946FBC4E}" type="pres">
      <dgm:prSet presAssocID="{55D8D065-5B53-490C-8F86-7B3DB0ED4311}" presName="node" presStyleLbl="node1" presStyleIdx="4" presStyleCnt="7" custScaleX="123448" custRadScaleRad="102474" custRadScaleInc="1064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8CC985B-E7AB-425C-924B-8005A5610733}" type="pres">
      <dgm:prSet presAssocID="{C07102A4-9981-488E-A6D6-0EDFFB70FB22}" presName="sibTrans" presStyleLbl="sibTrans2D1" presStyleIdx="4" presStyleCnt="7"/>
      <dgm:spPr/>
      <dgm:t>
        <a:bodyPr/>
        <a:lstStyle/>
        <a:p>
          <a:endParaRPr lang="id-ID"/>
        </a:p>
      </dgm:t>
    </dgm:pt>
    <dgm:pt modelId="{E84EED44-85E3-4B0E-9247-7521EBA72619}" type="pres">
      <dgm:prSet presAssocID="{C07102A4-9981-488E-A6D6-0EDFFB70FB22}" presName="connectorText" presStyleLbl="sibTrans2D1" presStyleIdx="4" presStyleCnt="7"/>
      <dgm:spPr/>
      <dgm:t>
        <a:bodyPr/>
        <a:lstStyle/>
        <a:p>
          <a:endParaRPr lang="id-ID"/>
        </a:p>
      </dgm:t>
    </dgm:pt>
    <dgm:pt modelId="{E290FD0B-6284-43A9-911B-BBAB00680745}" type="pres">
      <dgm:prSet presAssocID="{EB7BDFA0-BEC1-4F39-A150-EEC6629960F3}" presName="node" presStyleLbl="node1" presStyleIdx="5" presStyleCnt="7" custScaleX="14374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CE2549B-089D-424A-A1E8-F8D1DC35DC63}" type="pres">
      <dgm:prSet presAssocID="{56133B42-AE6F-4E87-92F2-9F4CA56FE856}" presName="sibTrans" presStyleLbl="sibTrans2D1" presStyleIdx="5" presStyleCnt="7"/>
      <dgm:spPr/>
      <dgm:t>
        <a:bodyPr/>
        <a:lstStyle/>
        <a:p>
          <a:endParaRPr lang="id-ID"/>
        </a:p>
      </dgm:t>
    </dgm:pt>
    <dgm:pt modelId="{605C6BBA-F831-4759-8302-3B1EC46ADF65}" type="pres">
      <dgm:prSet presAssocID="{56133B42-AE6F-4E87-92F2-9F4CA56FE856}" presName="connectorText" presStyleLbl="sibTrans2D1" presStyleIdx="5" presStyleCnt="7"/>
      <dgm:spPr/>
      <dgm:t>
        <a:bodyPr/>
        <a:lstStyle/>
        <a:p>
          <a:endParaRPr lang="id-ID"/>
        </a:p>
      </dgm:t>
    </dgm:pt>
    <dgm:pt modelId="{4EACA273-DE7F-4370-A9F6-817D62535962}" type="pres">
      <dgm:prSet presAssocID="{014BD6A1-07C5-489B-AEEE-78DBA1BC76CB}" presName="node" presStyleLbl="node1" presStyleIdx="6" presStyleCnt="7" custScaleX="132162" custRadScaleRad="102651" custRadScaleInc="-1904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AE33166-748A-42FD-A2DD-CDF9AE106DA2}" type="pres">
      <dgm:prSet presAssocID="{C3C9A637-1DEB-4494-91A0-E0FA454E991E}" presName="sibTrans" presStyleLbl="sibTrans2D1" presStyleIdx="6" presStyleCnt="7"/>
      <dgm:spPr/>
      <dgm:t>
        <a:bodyPr/>
        <a:lstStyle/>
        <a:p>
          <a:endParaRPr lang="id-ID"/>
        </a:p>
      </dgm:t>
    </dgm:pt>
    <dgm:pt modelId="{5078A1A5-AD9F-4F35-AD28-9E7595E1360E}" type="pres">
      <dgm:prSet presAssocID="{C3C9A637-1DEB-4494-91A0-E0FA454E991E}" presName="connectorText" presStyleLbl="sibTrans2D1" presStyleIdx="6" presStyleCnt="7"/>
      <dgm:spPr/>
      <dgm:t>
        <a:bodyPr/>
        <a:lstStyle/>
        <a:p>
          <a:endParaRPr lang="id-ID"/>
        </a:p>
      </dgm:t>
    </dgm:pt>
  </dgm:ptLst>
  <dgm:cxnLst>
    <dgm:cxn modelId="{E85132CA-D89E-4315-B12D-43258FB19F95}" srcId="{059B7476-9210-43EB-90D4-C6A5B734469A}" destId="{55D8D065-5B53-490C-8F86-7B3DB0ED4311}" srcOrd="4" destOrd="0" parTransId="{E89109FA-72EA-481E-87A4-CBC7AD9E67F5}" sibTransId="{C07102A4-9981-488E-A6D6-0EDFFB70FB22}"/>
    <dgm:cxn modelId="{DC0109CE-82FE-4E9A-B783-616168097A30}" type="presOf" srcId="{DD86BCD1-6402-4572-9829-F9A45012CB15}" destId="{854442DB-B6F1-4EE3-B303-D9413BC454C3}" srcOrd="0" destOrd="0" presId="urn:microsoft.com/office/officeart/2005/8/layout/cycle2"/>
    <dgm:cxn modelId="{99FEAE48-BD3B-4AA2-B6C4-753B97C5E3B5}" type="presOf" srcId="{9F745CE6-30D5-47F3-9863-677BE4694DF0}" destId="{E70EB764-020A-4DB8-80E9-BC6CE6E4A87C}" srcOrd="0" destOrd="0" presId="urn:microsoft.com/office/officeart/2005/8/layout/cycle2"/>
    <dgm:cxn modelId="{DDD1A612-EEE1-45BF-9535-6725EF3955F9}" type="presOf" srcId="{19BAE510-87CB-4434-82F5-F7A6DBD2A655}" destId="{8C1257AF-AEB8-40D7-9BAC-6D4B9432A4FA}" srcOrd="1" destOrd="0" presId="urn:microsoft.com/office/officeart/2005/8/layout/cycle2"/>
    <dgm:cxn modelId="{20D212E7-4FB7-4E63-8361-0F42A981C82C}" type="presOf" srcId="{EB7BDFA0-BEC1-4F39-A150-EEC6629960F3}" destId="{E290FD0B-6284-43A9-911B-BBAB00680745}" srcOrd="0" destOrd="0" presId="urn:microsoft.com/office/officeart/2005/8/layout/cycle2"/>
    <dgm:cxn modelId="{F8D7B0CE-B376-4A8F-B971-76608E3A9AFB}" srcId="{059B7476-9210-43EB-90D4-C6A5B734469A}" destId="{77E1BD80-F68E-46FF-93D3-B54CD8C7EFB5}" srcOrd="1" destOrd="0" parTransId="{5DC22FED-D332-4F71-8DFA-6F5610FA6FA8}" sibTransId="{C29F4A60-8DAD-4FF8-B3B6-B0F4977EE988}"/>
    <dgm:cxn modelId="{8378972E-CDF7-44D3-A4DB-EA1EDBF1E516}" srcId="{059B7476-9210-43EB-90D4-C6A5B734469A}" destId="{DD86BCD1-6402-4572-9829-F9A45012CB15}" srcOrd="3" destOrd="0" parTransId="{B0C4A7B6-7D53-4FB6-904A-C46532639273}" sibTransId="{A0316908-DC26-411F-BBB2-C6CF7D599F40}"/>
    <dgm:cxn modelId="{CD351ACA-7E45-4F4D-945B-E8A3B177CF06}" type="presOf" srcId="{55D8D065-5B53-490C-8F86-7B3DB0ED4311}" destId="{782938AD-98CD-4668-A693-9151946FBC4E}" srcOrd="0" destOrd="0" presId="urn:microsoft.com/office/officeart/2005/8/layout/cycle2"/>
    <dgm:cxn modelId="{66C5E8E4-D083-4396-BD56-54B037723B26}" srcId="{059B7476-9210-43EB-90D4-C6A5B734469A}" destId="{EB7BDFA0-BEC1-4F39-A150-EEC6629960F3}" srcOrd="5" destOrd="0" parTransId="{37CED61A-763D-4074-9BB0-988784192CAB}" sibTransId="{56133B42-AE6F-4E87-92F2-9F4CA56FE856}"/>
    <dgm:cxn modelId="{D28234CB-F2CA-44E3-87D6-220C4CD686D3}" type="presOf" srcId="{C3C9A637-1DEB-4494-91A0-E0FA454E991E}" destId="{5078A1A5-AD9F-4F35-AD28-9E7595E1360E}" srcOrd="1" destOrd="0" presId="urn:microsoft.com/office/officeart/2005/8/layout/cycle2"/>
    <dgm:cxn modelId="{3A66F825-0B6B-4317-B3C4-5AAC9429ABAA}" type="presOf" srcId="{C29F4A60-8DAD-4FF8-B3B6-B0F4977EE988}" destId="{21036048-857C-4E2C-AB5C-658CC24E3B8F}" srcOrd="0" destOrd="0" presId="urn:microsoft.com/office/officeart/2005/8/layout/cycle2"/>
    <dgm:cxn modelId="{90EC9B44-D502-44B4-BE35-EDA70D59DCE4}" type="presOf" srcId="{C07102A4-9981-488E-A6D6-0EDFFB70FB22}" destId="{D8CC985B-E7AB-425C-924B-8005A5610733}" srcOrd="0" destOrd="0" presId="urn:microsoft.com/office/officeart/2005/8/layout/cycle2"/>
    <dgm:cxn modelId="{575CB894-AB9C-46AF-B4DA-2647FBBB8B50}" srcId="{059B7476-9210-43EB-90D4-C6A5B734469A}" destId="{014BD6A1-07C5-489B-AEEE-78DBA1BC76CB}" srcOrd="6" destOrd="0" parTransId="{FBEE40E8-2A4E-445B-8B2A-0BBCBC44D1CB}" sibTransId="{C3C9A637-1DEB-4494-91A0-E0FA454E991E}"/>
    <dgm:cxn modelId="{FB9CBDAA-93A6-4A40-B522-39598D9D3F73}" type="presOf" srcId="{059B7476-9210-43EB-90D4-C6A5B734469A}" destId="{1149B785-52D9-430B-9C02-5F0757850316}" srcOrd="0" destOrd="0" presId="urn:microsoft.com/office/officeart/2005/8/layout/cycle2"/>
    <dgm:cxn modelId="{37A1232A-E9E4-4FB5-93C3-94889A68B825}" type="presOf" srcId="{56133B42-AE6F-4E87-92F2-9F4CA56FE856}" destId="{ACE2549B-089D-424A-A1E8-F8D1DC35DC63}" srcOrd="0" destOrd="0" presId="urn:microsoft.com/office/officeart/2005/8/layout/cycle2"/>
    <dgm:cxn modelId="{E4175542-2DC7-4704-89DD-625AE5CFFA1F}" type="presOf" srcId="{C07102A4-9981-488E-A6D6-0EDFFB70FB22}" destId="{E84EED44-85E3-4B0E-9247-7521EBA72619}" srcOrd="1" destOrd="0" presId="urn:microsoft.com/office/officeart/2005/8/layout/cycle2"/>
    <dgm:cxn modelId="{C1F88427-CEAF-4411-BC27-04524CEA186C}" type="presOf" srcId="{A0316908-DC26-411F-BBB2-C6CF7D599F40}" destId="{1D49E29F-EE65-4948-B8B8-1D77E9FA86DA}" srcOrd="0" destOrd="0" presId="urn:microsoft.com/office/officeart/2005/8/layout/cycle2"/>
    <dgm:cxn modelId="{4F21DB07-BE72-49C5-B0EC-5496744FF47F}" type="presOf" srcId="{C3C9A637-1DEB-4494-91A0-E0FA454E991E}" destId="{0AE33166-748A-42FD-A2DD-CDF9AE106DA2}" srcOrd="0" destOrd="0" presId="urn:microsoft.com/office/officeart/2005/8/layout/cycle2"/>
    <dgm:cxn modelId="{781226CD-50AA-4465-A621-3B2882BD6268}" type="presOf" srcId="{3AA8AD28-8BF5-4CED-823B-B4F6032F67E7}" destId="{AB7A2FD3-099F-4AB8-8817-A40969697155}" srcOrd="0" destOrd="0" presId="urn:microsoft.com/office/officeart/2005/8/layout/cycle2"/>
    <dgm:cxn modelId="{D2FBDB8B-5775-4ABA-9EE0-20DD04C49C46}" type="presOf" srcId="{4B2C5C55-DF24-4F45-83C7-AE62DD4B61C8}" destId="{045D9910-89D6-4462-9B00-F9BEB081600C}" srcOrd="0" destOrd="0" presId="urn:microsoft.com/office/officeart/2005/8/layout/cycle2"/>
    <dgm:cxn modelId="{DD9A7EF3-B9F6-4217-99BE-7BA5B56E969E}" type="presOf" srcId="{77E1BD80-F68E-46FF-93D3-B54CD8C7EFB5}" destId="{7603EAAA-2B20-41F5-B2C5-AEC2DAFAD104}" srcOrd="0" destOrd="0" presId="urn:microsoft.com/office/officeart/2005/8/layout/cycle2"/>
    <dgm:cxn modelId="{3474355D-8B86-41DE-B15C-9D4C5E5B3015}" type="presOf" srcId="{014BD6A1-07C5-489B-AEEE-78DBA1BC76CB}" destId="{4EACA273-DE7F-4370-A9F6-817D62535962}" srcOrd="0" destOrd="0" presId="urn:microsoft.com/office/officeart/2005/8/layout/cycle2"/>
    <dgm:cxn modelId="{F8A6FAC6-7277-4D36-9F20-54FA5F0D24FD}" type="presOf" srcId="{19BAE510-87CB-4434-82F5-F7A6DBD2A655}" destId="{72D04623-BCE2-4DE3-8D0B-F45F8530A479}" srcOrd="0" destOrd="0" presId="urn:microsoft.com/office/officeart/2005/8/layout/cycle2"/>
    <dgm:cxn modelId="{893F0C45-4B63-4DE0-8EB6-7655D884D41B}" type="presOf" srcId="{3AA8AD28-8BF5-4CED-823B-B4F6032F67E7}" destId="{47A5E0E0-9E70-43E6-B72B-08EBDE6A5E8A}" srcOrd="1" destOrd="0" presId="urn:microsoft.com/office/officeart/2005/8/layout/cycle2"/>
    <dgm:cxn modelId="{EFE199AC-3185-4C3F-B7ED-6A002E90C202}" type="presOf" srcId="{56133B42-AE6F-4E87-92F2-9F4CA56FE856}" destId="{605C6BBA-F831-4759-8302-3B1EC46ADF65}" srcOrd="1" destOrd="0" presId="urn:microsoft.com/office/officeart/2005/8/layout/cycle2"/>
    <dgm:cxn modelId="{ABCF6F56-ADAE-42EF-B0BB-50713661DD20}" srcId="{059B7476-9210-43EB-90D4-C6A5B734469A}" destId="{4B2C5C55-DF24-4F45-83C7-AE62DD4B61C8}" srcOrd="2" destOrd="0" parTransId="{65955717-BB1C-41CC-AAB3-9B4C1F76D7A4}" sibTransId="{3AA8AD28-8BF5-4CED-823B-B4F6032F67E7}"/>
    <dgm:cxn modelId="{F7965324-DDE8-40A0-AE92-F5C62D9A6A02}" srcId="{059B7476-9210-43EB-90D4-C6A5B734469A}" destId="{9F745CE6-30D5-47F3-9863-677BE4694DF0}" srcOrd="0" destOrd="0" parTransId="{6D32107D-DCA5-4A60-A1EF-021F36BA8C09}" sibTransId="{19BAE510-87CB-4434-82F5-F7A6DBD2A655}"/>
    <dgm:cxn modelId="{C1C8A27B-95E6-4B35-BF8B-D6AB1C9F9775}" type="presOf" srcId="{A0316908-DC26-411F-BBB2-C6CF7D599F40}" destId="{8EBD22B4-F64F-4F1C-83D5-DD049EBE84F9}" srcOrd="1" destOrd="0" presId="urn:microsoft.com/office/officeart/2005/8/layout/cycle2"/>
    <dgm:cxn modelId="{AB03A0A1-2EC2-43EE-A6AC-B2368EE5E7E3}" type="presOf" srcId="{C29F4A60-8DAD-4FF8-B3B6-B0F4977EE988}" destId="{6C7499D3-94D1-41C9-A14E-7FBE23CBE5F3}" srcOrd="1" destOrd="0" presId="urn:microsoft.com/office/officeart/2005/8/layout/cycle2"/>
    <dgm:cxn modelId="{2780C2B7-07C9-498F-88DA-BA2950E3634E}" type="presParOf" srcId="{1149B785-52D9-430B-9C02-5F0757850316}" destId="{E70EB764-020A-4DB8-80E9-BC6CE6E4A87C}" srcOrd="0" destOrd="0" presId="urn:microsoft.com/office/officeart/2005/8/layout/cycle2"/>
    <dgm:cxn modelId="{2B92970A-CDD0-4CFE-B46F-E00DBDA9361E}" type="presParOf" srcId="{1149B785-52D9-430B-9C02-5F0757850316}" destId="{72D04623-BCE2-4DE3-8D0B-F45F8530A479}" srcOrd="1" destOrd="0" presId="urn:microsoft.com/office/officeart/2005/8/layout/cycle2"/>
    <dgm:cxn modelId="{AB062A27-4526-42FD-897B-5CB2207232E3}" type="presParOf" srcId="{72D04623-BCE2-4DE3-8D0B-F45F8530A479}" destId="{8C1257AF-AEB8-40D7-9BAC-6D4B9432A4FA}" srcOrd="0" destOrd="0" presId="urn:microsoft.com/office/officeart/2005/8/layout/cycle2"/>
    <dgm:cxn modelId="{FCBE86F5-575B-46FE-9399-E831E9F47FC4}" type="presParOf" srcId="{1149B785-52D9-430B-9C02-5F0757850316}" destId="{7603EAAA-2B20-41F5-B2C5-AEC2DAFAD104}" srcOrd="2" destOrd="0" presId="urn:microsoft.com/office/officeart/2005/8/layout/cycle2"/>
    <dgm:cxn modelId="{A9A4BE83-7F59-4AC2-BA67-B7E8AC4418FF}" type="presParOf" srcId="{1149B785-52D9-430B-9C02-5F0757850316}" destId="{21036048-857C-4E2C-AB5C-658CC24E3B8F}" srcOrd="3" destOrd="0" presId="urn:microsoft.com/office/officeart/2005/8/layout/cycle2"/>
    <dgm:cxn modelId="{31980616-11C6-453A-91A6-980F58B6C334}" type="presParOf" srcId="{21036048-857C-4E2C-AB5C-658CC24E3B8F}" destId="{6C7499D3-94D1-41C9-A14E-7FBE23CBE5F3}" srcOrd="0" destOrd="0" presId="urn:microsoft.com/office/officeart/2005/8/layout/cycle2"/>
    <dgm:cxn modelId="{5A8FFD30-2DBA-4738-A631-E0309693BF28}" type="presParOf" srcId="{1149B785-52D9-430B-9C02-5F0757850316}" destId="{045D9910-89D6-4462-9B00-F9BEB081600C}" srcOrd="4" destOrd="0" presId="urn:microsoft.com/office/officeart/2005/8/layout/cycle2"/>
    <dgm:cxn modelId="{08D72400-4FD4-4962-A46D-D4D7F1E65F5F}" type="presParOf" srcId="{1149B785-52D9-430B-9C02-5F0757850316}" destId="{AB7A2FD3-099F-4AB8-8817-A40969697155}" srcOrd="5" destOrd="0" presId="urn:microsoft.com/office/officeart/2005/8/layout/cycle2"/>
    <dgm:cxn modelId="{C6C22F63-8F7E-4453-BDC1-B4DED4B2F42A}" type="presParOf" srcId="{AB7A2FD3-099F-4AB8-8817-A40969697155}" destId="{47A5E0E0-9E70-43E6-B72B-08EBDE6A5E8A}" srcOrd="0" destOrd="0" presId="urn:microsoft.com/office/officeart/2005/8/layout/cycle2"/>
    <dgm:cxn modelId="{EC3DF6A8-7982-423C-95F1-6F165DEDCFE1}" type="presParOf" srcId="{1149B785-52D9-430B-9C02-5F0757850316}" destId="{854442DB-B6F1-4EE3-B303-D9413BC454C3}" srcOrd="6" destOrd="0" presId="urn:microsoft.com/office/officeart/2005/8/layout/cycle2"/>
    <dgm:cxn modelId="{BAA41F1A-654C-4BDF-A594-77B77278C2B6}" type="presParOf" srcId="{1149B785-52D9-430B-9C02-5F0757850316}" destId="{1D49E29F-EE65-4948-B8B8-1D77E9FA86DA}" srcOrd="7" destOrd="0" presId="urn:microsoft.com/office/officeart/2005/8/layout/cycle2"/>
    <dgm:cxn modelId="{CAA7219B-7E82-4820-9FF1-0B51FFE82FB4}" type="presParOf" srcId="{1D49E29F-EE65-4948-B8B8-1D77E9FA86DA}" destId="{8EBD22B4-F64F-4F1C-83D5-DD049EBE84F9}" srcOrd="0" destOrd="0" presId="urn:microsoft.com/office/officeart/2005/8/layout/cycle2"/>
    <dgm:cxn modelId="{EE599306-463D-4D19-B38F-C2C884C31608}" type="presParOf" srcId="{1149B785-52D9-430B-9C02-5F0757850316}" destId="{782938AD-98CD-4668-A693-9151946FBC4E}" srcOrd="8" destOrd="0" presId="urn:microsoft.com/office/officeart/2005/8/layout/cycle2"/>
    <dgm:cxn modelId="{A8887A8C-7D77-4F74-9A09-F47BE4108439}" type="presParOf" srcId="{1149B785-52D9-430B-9C02-5F0757850316}" destId="{D8CC985B-E7AB-425C-924B-8005A5610733}" srcOrd="9" destOrd="0" presId="urn:microsoft.com/office/officeart/2005/8/layout/cycle2"/>
    <dgm:cxn modelId="{3B198389-A6D6-4B7D-B1EC-6EB86575629A}" type="presParOf" srcId="{D8CC985B-E7AB-425C-924B-8005A5610733}" destId="{E84EED44-85E3-4B0E-9247-7521EBA72619}" srcOrd="0" destOrd="0" presId="urn:microsoft.com/office/officeart/2005/8/layout/cycle2"/>
    <dgm:cxn modelId="{3D6711B3-B750-4533-8CB9-D704F76A7DC5}" type="presParOf" srcId="{1149B785-52D9-430B-9C02-5F0757850316}" destId="{E290FD0B-6284-43A9-911B-BBAB00680745}" srcOrd="10" destOrd="0" presId="urn:microsoft.com/office/officeart/2005/8/layout/cycle2"/>
    <dgm:cxn modelId="{A43B6767-6DAC-4724-B2FD-86D69375EC40}" type="presParOf" srcId="{1149B785-52D9-430B-9C02-5F0757850316}" destId="{ACE2549B-089D-424A-A1E8-F8D1DC35DC63}" srcOrd="11" destOrd="0" presId="urn:microsoft.com/office/officeart/2005/8/layout/cycle2"/>
    <dgm:cxn modelId="{D524606E-8E5B-4E77-8489-8439EBBCE6EB}" type="presParOf" srcId="{ACE2549B-089D-424A-A1E8-F8D1DC35DC63}" destId="{605C6BBA-F831-4759-8302-3B1EC46ADF65}" srcOrd="0" destOrd="0" presId="urn:microsoft.com/office/officeart/2005/8/layout/cycle2"/>
    <dgm:cxn modelId="{713881CE-B3A3-4088-B03B-9A01EA0A3AB4}" type="presParOf" srcId="{1149B785-52D9-430B-9C02-5F0757850316}" destId="{4EACA273-DE7F-4370-A9F6-817D62535962}" srcOrd="12" destOrd="0" presId="urn:microsoft.com/office/officeart/2005/8/layout/cycle2"/>
    <dgm:cxn modelId="{7E9DA8D7-A4EB-46BC-8F05-BE9E1449EF50}" type="presParOf" srcId="{1149B785-52D9-430B-9C02-5F0757850316}" destId="{0AE33166-748A-42FD-A2DD-CDF9AE106DA2}" srcOrd="13" destOrd="0" presId="urn:microsoft.com/office/officeart/2005/8/layout/cycle2"/>
    <dgm:cxn modelId="{2D8D436D-076E-449E-A881-838F24BE2DF4}" type="presParOf" srcId="{0AE33166-748A-42FD-A2DD-CDF9AE106DA2}" destId="{5078A1A5-AD9F-4F35-AD28-9E7595E1360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6F3AE7-CC9C-4330-A349-7BEB4466274E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id-ID"/>
        </a:p>
      </dgm:t>
    </dgm:pt>
    <dgm:pt modelId="{7F2AFFDF-F840-4CC3-AC2F-F695C3434021}">
      <dgm:prSet phldrT="[Text]" custT="1"/>
      <dgm:spPr>
        <a:solidFill>
          <a:srgbClr val="00206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id-ID" sz="2400" dirty="0" smtClean="0">
              <a:latin typeface="Britannic Bold" pitchFamily="34" charset="0"/>
            </a:rPr>
            <a:t>KEMAMPU-TERAPAN</a:t>
          </a:r>
          <a:endParaRPr lang="id-ID" sz="2400" dirty="0">
            <a:latin typeface="Britannic Bold" pitchFamily="34" charset="0"/>
          </a:endParaRPr>
        </a:p>
      </dgm:t>
    </dgm:pt>
    <dgm:pt modelId="{D7FE9319-CEB8-47A7-9594-7A8FABD74AB1}" type="parTrans" cxnId="{BFCB87A8-B0F1-4DFC-9DD7-D6584A3CEB08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FA8F3D3B-DF93-47C6-AE4E-FEACD617C4B4}" type="sibTrans" cxnId="{BFCB87A8-B0F1-4DFC-9DD7-D6584A3CEB08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80BF59A8-5786-42D3-981A-D7D3322CFA17}">
      <dgm:prSet phldrT="[Text]" custT="1"/>
      <dgm:spPr>
        <a:solidFill>
          <a:srgbClr val="FF000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id-ID" sz="2400" dirty="0" smtClean="0">
              <a:latin typeface="Britannic Bold" pitchFamily="34" charset="0"/>
            </a:rPr>
            <a:t>SELEKSI FORMULA</a:t>
          </a:r>
          <a:endParaRPr lang="id-ID" sz="2400" dirty="0">
            <a:latin typeface="Britannic Bold" pitchFamily="34" charset="0"/>
          </a:endParaRPr>
        </a:p>
      </dgm:t>
    </dgm:pt>
    <dgm:pt modelId="{5E4CF538-409B-40C1-8A8B-DD671220A479}" type="parTrans" cxnId="{575F7449-85B1-46C1-9281-632BA4FA1411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558918D6-5DD5-4DB1-A980-EB7564AFEBA9}" type="sibTrans" cxnId="{575F7449-85B1-46C1-9281-632BA4FA1411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8930E522-33BD-4384-9D11-95BBFF66D7E8}">
      <dgm:prSet phldrT="[Text]" custT="1"/>
      <dgm:spPr>
        <a:solidFill>
          <a:schemeClr val="accent3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id-ID" sz="2400" dirty="0" smtClean="0">
              <a:latin typeface="Britannic Bold" pitchFamily="34" charset="0"/>
            </a:rPr>
            <a:t>KEBUTUHAN ZAT GIZI/MEDIS</a:t>
          </a:r>
          <a:endParaRPr lang="id-ID" sz="2400" dirty="0">
            <a:latin typeface="Britannic Bold" pitchFamily="34" charset="0"/>
          </a:endParaRPr>
        </a:p>
      </dgm:t>
    </dgm:pt>
    <dgm:pt modelId="{CAAEDF4F-3168-4431-9E39-555218501E93}" type="parTrans" cxnId="{8FF7A21B-A770-4A48-AC01-E469BE7BEB42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E31B21FD-A82E-4B07-ADAC-DA8A3805E26D}" type="sibTrans" cxnId="{8FF7A21B-A770-4A48-AC01-E469BE7BEB42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8CD0A2D3-1820-4B6F-8FB1-78135E385D90}">
      <dgm:prSet phldrT="[Text]" custT="1"/>
      <dgm:spPr>
        <a:solidFill>
          <a:schemeClr val="accent4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id-ID" sz="2400" dirty="0" smtClean="0">
              <a:latin typeface="Britannic Bold" pitchFamily="34" charset="0"/>
            </a:rPr>
            <a:t>KECEPATAN PEMBERIAN</a:t>
          </a:r>
          <a:endParaRPr lang="id-ID" sz="2400" dirty="0">
            <a:latin typeface="Britannic Bold" pitchFamily="34" charset="0"/>
          </a:endParaRPr>
        </a:p>
      </dgm:t>
    </dgm:pt>
    <dgm:pt modelId="{9B495BBE-CE49-4A93-B222-41A533C59D70}" type="parTrans" cxnId="{17110F83-1EFA-4B8C-8738-AC8D3924A457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3FEBB361-4FD3-4547-900E-AC4EACFBDD0C}" type="sibTrans" cxnId="{17110F83-1EFA-4B8C-8738-AC8D3924A457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24E80078-9B86-48DF-AFA3-40AFA8372C7F}">
      <dgm:prSet phldrT="[Text]" custT="1"/>
      <dgm:spPr>
        <a:solidFill>
          <a:srgbClr val="0070C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id-ID" sz="2400" dirty="0" smtClean="0">
              <a:latin typeface="Britannic Bold" pitchFamily="34" charset="0"/>
            </a:rPr>
            <a:t>TOLERANSI</a:t>
          </a:r>
          <a:endParaRPr lang="id-ID" sz="2400" dirty="0">
            <a:latin typeface="Britannic Bold" pitchFamily="34" charset="0"/>
          </a:endParaRPr>
        </a:p>
      </dgm:t>
    </dgm:pt>
    <dgm:pt modelId="{B916CBC8-144A-4F28-94A0-2F1CCA61F06D}" type="parTrans" cxnId="{8BCD5D52-8110-4F04-B76B-7187001621C9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692A5893-6FEC-4E79-AC0B-59EE8F496D8D}" type="sibTrans" cxnId="{8BCD5D52-8110-4F04-B76B-7187001621C9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CFC752E8-7D8B-4096-8159-41E4DCC38522}">
      <dgm:prSet custT="1"/>
      <dgm:spPr>
        <a:solidFill>
          <a:srgbClr val="FFC00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id-ID" sz="2400" dirty="0" smtClean="0">
              <a:solidFill>
                <a:schemeClr val="tx1"/>
              </a:solidFill>
              <a:latin typeface="Britannic Bold" pitchFamily="34" charset="0"/>
            </a:rPr>
            <a:t>LOKASI TUBE</a:t>
          </a:r>
          <a:endParaRPr lang="id-ID" sz="2400" dirty="0">
            <a:solidFill>
              <a:schemeClr val="tx1"/>
            </a:solidFill>
            <a:latin typeface="Britannic Bold" pitchFamily="34" charset="0"/>
          </a:endParaRPr>
        </a:p>
      </dgm:t>
    </dgm:pt>
    <dgm:pt modelId="{5DB9C858-57E0-4184-B492-23E6837CCC32}" type="parTrans" cxnId="{0B200B04-635A-46E9-9221-7FFCDF19017A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F287743D-E132-47EA-9ADE-D5D19287C400}" type="sibTrans" cxnId="{0B200B04-635A-46E9-9221-7FFCDF19017A}">
      <dgm:prSet/>
      <dgm:spPr/>
      <dgm:t>
        <a:bodyPr/>
        <a:lstStyle/>
        <a:p>
          <a:endParaRPr lang="id-ID" sz="2400" dirty="0">
            <a:latin typeface="Britannic Bold" pitchFamily="34" charset="0"/>
          </a:endParaRPr>
        </a:p>
      </dgm:t>
    </dgm:pt>
    <dgm:pt modelId="{91D6A64D-2FE3-4180-802C-B7328EE3FB40}" type="pres">
      <dgm:prSet presAssocID="{C26F3AE7-CC9C-4330-A349-7BEB4466274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70BB3DB-5863-4BCA-A987-70C449A0F061}" type="pres">
      <dgm:prSet presAssocID="{7F2AFFDF-F840-4CC3-AC2F-F695C343402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FC6CCC8-D585-4633-A578-533C986024AB}" type="pres">
      <dgm:prSet presAssocID="{FA8F3D3B-DF93-47C6-AE4E-FEACD617C4B4}" presName="sibTran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12E3A81F-3FFD-497D-A422-8752425BC365}" type="pres">
      <dgm:prSet presAssocID="{CFC752E8-7D8B-4096-8159-41E4DCC3852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A8C1ABE-3995-4700-8BED-BA05066B8EB9}" type="pres">
      <dgm:prSet presAssocID="{F287743D-E132-47EA-9ADE-D5D19287C400}" presName="sibTran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A1299844-76CA-4C54-8C6E-5B0C86B14DED}" type="pres">
      <dgm:prSet presAssocID="{80BF59A8-5786-42D3-981A-D7D3322CFA1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B7DC0A5-2F6E-4DA1-8202-CC9C59EDA196}" type="pres">
      <dgm:prSet presAssocID="{558918D6-5DD5-4DB1-A980-EB7564AFEBA9}" presName="sibTran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97D969B3-937F-424E-83BA-B6258DAD1F86}" type="pres">
      <dgm:prSet presAssocID="{8930E522-33BD-4384-9D11-95BBFF66D7E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1994EB1-DCB1-4438-A86D-89F6597DB06E}" type="pres">
      <dgm:prSet presAssocID="{E31B21FD-A82E-4B07-ADAC-DA8A3805E26D}" presName="sibTran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E922BBE1-2FF6-4CF4-BBB5-828C87D2E0CE}" type="pres">
      <dgm:prSet presAssocID="{8CD0A2D3-1820-4B6F-8FB1-78135E385D9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DB75B3C-15B7-4C87-8B86-03C43476EACB}" type="pres">
      <dgm:prSet presAssocID="{3FEBB361-4FD3-4547-900E-AC4EACFBDD0C}" presName="sibTran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8756290B-24A3-4782-A8AC-3BA8ED7778AF}" type="pres">
      <dgm:prSet presAssocID="{24E80078-9B86-48DF-AFA3-40AFA8372C7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1AF856AA-D241-4FDC-9E10-74FEC5442633}" type="presOf" srcId="{8CD0A2D3-1820-4B6F-8FB1-78135E385D90}" destId="{E922BBE1-2FF6-4CF4-BBB5-828C87D2E0CE}" srcOrd="0" destOrd="0" presId="urn:microsoft.com/office/officeart/2005/8/layout/default#1"/>
    <dgm:cxn modelId="{B382F92C-10A6-48F9-AAEB-AA48A46B886F}" type="presOf" srcId="{8930E522-33BD-4384-9D11-95BBFF66D7E8}" destId="{97D969B3-937F-424E-83BA-B6258DAD1F86}" srcOrd="0" destOrd="0" presId="urn:microsoft.com/office/officeart/2005/8/layout/default#1"/>
    <dgm:cxn modelId="{0B29169F-91EF-4854-8784-94B21A2207B5}" type="presOf" srcId="{C26F3AE7-CC9C-4330-A349-7BEB4466274E}" destId="{91D6A64D-2FE3-4180-802C-B7328EE3FB40}" srcOrd="0" destOrd="0" presId="urn:microsoft.com/office/officeart/2005/8/layout/default#1"/>
    <dgm:cxn modelId="{8FF7A21B-A770-4A48-AC01-E469BE7BEB42}" srcId="{C26F3AE7-CC9C-4330-A349-7BEB4466274E}" destId="{8930E522-33BD-4384-9D11-95BBFF66D7E8}" srcOrd="3" destOrd="0" parTransId="{CAAEDF4F-3168-4431-9E39-555218501E93}" sibTransId="{E31B21FD-A82E-4B07-ADAC-DA8A3805E26D}"/>
    <dgm:cxn modelId="{0B200B04-635A-46E9-9221-7FFCDF19017A}" srcId="{C26F3AE7-CC9C-4330-A349-7BEB4466274E}" destId="{CFC752E8-7D8B-4096-8159-41E4DCC38522}" srcOrd="1" destOrd="0" parTransId="{5DB9C858-57E0-4184-B492-23E6837CCC32}" sibTransId="{F287743D-E132-47EA-9ADE-D5D19287C400}"/>
    <dgm:cxn modelId="{52A9A44A-DF05-44DA-8221-9341739F2860}" type="presOf" srcId="{CFC752E8-7D8B-4096-8159-41E4DCC38522}" destId="{12E3A81F-3FFD-497D-A422-8752425BC365}" srcOrd="0" destOrd="0" presId="urn:microsoft.com/office/officeart/2005/8/layout/default#1"/>
    <dgm:cxn modelId="{5DD1772B-970D-478E-960E-8728BA342A9D}" type="presOf" srcId="{24E80078-9B86-48DF-AFA3-40AFA8372C7F}" destId="{8756290B-24A3-4782-A8AC-3BA8ED7778AF}" srcOrd="0" destOrd="0" presId="urn:microsoft.com/office/officeart/2005/8/layout/default#1"/>
    <dgm:cxn modelId="{17110F83-1EFA-4B8C-8738-AC8D3924A457}" srcId="{C26F3AE7-CC9C-4330-A349-7BEB4466274E}" destId="{8CD0A2D3-1820-4B6F-8FB1-78135E385D90}" srcOrd="4" destOrd="0" parTransId="{9B495BBE-CE49-4A93-B222-41A533C59D70}" sibTransId="{3FEBB361-4FD3-4547-900E-AC4EACFBDD0C}"/>
    <dgm:cxn modelId="{011253B1-F82A-410A-BEDC-4D5E1C1EFAAF}" type="presOf" srcId="{7F2AFFDF-F840-4CC3-AC2F-F695C3434021}" destId="{170BB3DB-5863-4BCA-A987-70C449A0F061}" srcOrd="0" destOrd="0" presId="urn:microsoft.com/office/officeart/2005/8/layout/default#1"/>
    <dgm:cxn modelId="{8BCD5D52-8110-4F04-B76B-7187001621C9}" srcId="{C26F3AE7-CC9C-4330-A349-7BEB4466274E}" destId="{24E80078-9B86-48DF-AFA3-40AFA8372C7F}" srcOrd="5" destOrd="0" parTransId="{B916CBC8-144A-4F28-94A0-2F1CCA61F06D}" sibTransId="{692A5893-6FEC-4E79-AC0B-59EE8F496D8D}"/>
    <dgm:cxn modelId="{77C5A28B-285B-4E66-BFF6-B2E5069C4E28}" type="presOf" srcId="{80BF59A8-5786-42D3-981A-D7D3322CFA17}" destId="{A1299844-76CA-4C54-8C6E-5B0C86B14DED}" srcOrd="0" destOrd="0" presId="urn:microsoft.com/office/officeart/2005/8/layout/default#1"/>
    <dgm:cxn modelId="{575F7449-85B1-46C1-9281-632BA4FA1411}" srcId="{C26F3AE7-CC9C-4330-A349-7BEB4466274E}" destId="{80BF59A8-5786-42D3-981A-D7D3322CFA17}" srcOrd="2" destOrd="0" parTransId="{5E4CF538-409B-40C1-8A8B-DD671220A479}" sibTransId="{558918D6-5DD5-4DB1-A980-EB7564AFEBA9}"/>
    <dgm:cxn modelId="{BFCB87A8-B0F1-4DFC-9DD7-D6584A3CEB08}" srcId="{C26F3AE7-CC9C-4330-A349-7BEB4466274E}" destId="{7F2AFFDF-F840-4CC3-AC2F-F695C3434021}" srcOrd="0" destOrd="0" parTransId="{D7FE9319-CEB8-47A7-9594-7A8FABD74AB1}" sibTransId="{FA8F3D3B-DF93-47C6-AE4E-FEACD617C4B4}"/>
    <dgm:cxn modelId="{CDADA459-317E-42F0-B1F2-85CA30DFA297}" type="presParOf" srcId="{91D6A64D-2FE3-4180-802C-B7328EE3FB40}" destId="{170BB3DB-5863-4BCA-A987-70C449A0F061}" srcOrd="0" destOrd="0" presId="urn:microsoft.com/office/officeart/2005/8/layout/default#1"/>
    <dgm:cxn modelId="{A9930CB0-FDB0-4C1D-99EB-14393E957E37}" type="presParOf" srcId="{91D6A64D-2FE3-4180-802C-B7328EE3FB40}" destId="{5FC6CCC8-D585-4633-A578-533C986024AB}" srcOrd="1" destOrd="0" presId="urn:microsoft.com/office/officeart/2005/8/layout/default#1"/>
    <dgm:cxn modelId="{D63EA074-A888-4D24-9FC5-F5323C862ED6}" type="presParOf" srcId="{91D6A64D-2FE3-4180-802C-B7328EE3FB40}" destId="{12E3A81F-3FFD-497D-A422-8752425BC365}" srcOrd="2" destOrd="0" presId="urn:microsoft.com/office/officeart/2005/8/layout/default#1"/>
    <dgm:cxn modelId="{0F9C6576-6ACE-4C02-A60F-601DB8922AA6}" type="presParOf" srcId="{91D6A64D-2FE3-4180-802C-B7328EE3FB40}" destId="{FA8C1ABE-3995-4700-8BED-BA05066B8EB9}" srcOrd="3" destOrd="0" presId="urn:microsoft.com/office/officeart/2005/8/layout/default#1"/>
    <dgm:cxn modelId="{E4DEBD96-ECDD-459E-80EF-9F732F38B273}" type="presParOf" srcId="{91D6A64D-2FE3-4180-802C-B7328EE3FB40}" destId="{A1299844-76CA-4C54-8C6E-5B0C86B14DED}" srcOrd="4" destOrd="0" presId="urn:microsoft.com/office/officeart/2005/8/layout/default#1"/>
    <dgm:cxn modelId="{3BF6A68D-D9E6-40DE-AEFA-2720F3C620F4}" type="presParOf" srcId="{91D6A64D-2FE3-4180-802C-B7328EE3FB40}" destId="{8B7DC0A5-2F6E-4DA1-8202-CC9C59EDA196}" srcOrd="5" destOrd="0" presId="urn:microsoft.com/office/officeart/2005/8/layout/default#1"/>
    <dgm:cxn modelId="{8B5FCE35-EC2E-479C-8CD3-A0125079F9C2}" type="presParOf" srcId="{91D6A64D-2FE3-4180-802C-B7328EE3FB40}" destId="{97D969B3-937F-424E-83BA-B6258DAD1F86}" srcOrd="6" destOrd="0" presId="urn:microsoft.com/office/officeart/2005/8/layout/default#1"/>
    <dgm:cxn modelId="{6F08B86C-5353-49AE-966A-09035CEE0493}" type="presParOf" srcId="{91D6A64D-2FE3-4180-802C-B7328EE3FB40}" destId="{41994EB1-DCB1-4438-A86D-89F6597DB06E}" srcOrd="7" destOrd="0" presId="urn:microsoft.com/office/officeart/2005/8/layout/default#1"/>
    <dgm:cxn modelId="{FA98BEBC-8AA9-4358-BCBE-17E13CF83BA5}" type="presParOf" srcId="{91D6A64D-2FE3-4180-802C-B7328EE3FB40}" destId="{E922BBE1-2FF6-4CF4-BBB5-828C87D2E0CE}" srcOrd="8" destOrd="0" presId="urn:microsoft.com/office/officeart/2005/8/layout/default#1"/>
    <dgm:cxn modelId="{B974C1FE-0D92-408F-9B5A-DC34D322F1A3}" type="presParOf" srcId="{91D6A64D-2FE3-4180-802C-B7328EE3FB40}" destId="{4DB75B3C-15B7-4C87-8B86-03C43476EACB}" srcOrd="9" destOrd="0" presId="urn:microsoft.com/office/officeart/2005/8/layout/default#1"/>
    <dgm:cxn modelId="{22300EFB-CEBE-4473-927D-D0BDC46955DA}" type="presParOf" srcId="{91D6A64D-2FE3-4180-802C-B7328EE3FB40}" destId="{8756290B-24A3-4782-A8AC-3BA8ED7778AF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6F3AE7-CC9C-4330-A349-7BEB4466274E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id-ID"/>
        </a:p>
      </dgm:t>
    </dgm:pt>
    <dgm:pt modelId="{7F2AFFDF-F840-4CC3-AC2F-F695C3434021}">
      <dgm:prSet phldrT="[Text]" custT="1"/>
      <dgm:spPr>
        <a:solidFill>
          <a:srgbClr val="00206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  <dgm:t>
        <a:bodyPr/>
        <a:lstStyle/>
        <a:p>
          <a:r>
            <a:rPr lang="id-ID" sz="2000" dirty="0" smtClean="0">
              <a:latin typeface="Britannic Bold" pitchFamily="34" charset="0"/>
            </a:rPr>
            <a:t>STATUS GI</a:t>
          </a:r>
          <a:endParaRPr lang="id-ID" sz="2000" dirty="0">
            <a:latin typeface="Britannic Bold" pitchFamily="34" charset="0"/>
          </a:endParaRPr>
        </a:p>
      </dgm:t>
    </dgm:pt>
    <dgm:pt modelId="{D7FE9319-CEB8-47A7-9594-7A8FABD74AB1}" type="parTrans" cxnId="{BFCB87A8-B0F1-4DFC-9DD7-D6584A3CEB08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FA8F3D3B-DF93-47C6-AE4E-FEACD617C4B4}" type="sibTrans" cxnId="{BFCB87A8-B0F1-4DFC-9DD7-D6584A3CEB08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80BF59A8-5786-42D3-981A-D7D3322CFA17}">
      <dgm:prSet phldrT="[Text]" custT="1"/>
      <dgm:spPr>
        <a:solidFill>
          <a:srgbClr val="FF000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  <dgm:t>
        <a:bodyPr/>
        <a:lstStyle/>
        <a:p>
          <a:r>
            <a:rPr lang="id-ID" sz="2000" dirty="0" smtClean="0">
              <a:latin typeface="Britannic Bold" pitchFamily="34" charset="0"/>
            </a:rPr>
            <a:t>RASIO MAKRONUTRIEN</a:t>
          </a:r>
          <a:endParaRPr lang="id-ID" sz="2000" dirty="0">
            <a:latin typeface="Britannic Bold" pitchFamily="34" charset="0"/>
          </a:endParaRPr>
        </a:p>
      </dgm:t>
    </dgm:pt>
    <dgm:pt modelId="{5E4CF538-409B-40C1-8A8B-DD671220A479}" type="parTrans" cxnId="{575F7449-85B1-46C1-9281-632BA4FA1411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558918D6-5DD5-4DB1-A980-EB7564AFEBA9}" type="sibTrans" cxnId="{575F7449-85B1-46C1-9281-632BA4FA1411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8930E522-33BD-4384-9D11-95BBFF66D7E8}">
      <dgm:prSet phldrT="[Text]" custT="1"/>
      <dgm:spPr>
        <a:solidFill>
          <a:schemeClr val="accent3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  <dgm:t>
        <a:bodyPr/>
        <a:lstStyle/>
        <a:p>
          <a:r>
            <a:rPr lang="id-ID" sz="2000" dirty="0" smtClean="0">
              <a:latin typeface="Britannic Bold" pitchFamily="34" charset="0"/>
            </a:rPr>
            <a:t>KEMAMPUAN DIGESTI+</a:t>
          </a:r>
        </a:p>
        <a:p>
          <a:r>
            <a:rPr lang="id-ID" sz="2000" dirty="0" smtClean="0">
              <a:latin typeface="Britannic Bold" pitchFamily="34" charset="0"/>
            </a:rPr>
            <a:t>ABSORBSI</a:t>
          </a:r>
          <a:endParaRPr lang="id-ID" sz="2000" dirty="0">
            <a:latin typeface="Britannic Bold" pitchFamily="34" charset="0"/>
          </a:endParaRPr>
        </a:p>
      </dgm:t>
    </dgm:pt>
    <dgm:pt modelId="{CAAEDF4F-3168-4431-9E39-555218501E93}" type="parTrans" cxnId="{8FF7A21B-A770-4A48-AC01-E469BE7BEB42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E31B21FD-A82E-4B07-ADAC-DA8A3805E26D}" type="sibTrans" cxnId="{8FF7A21B-A770-4A48-AC01-E469BE7BEB42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8CD0A2D3-1820-4B6F-8FB1-78135E385D90}">
      <dgm:prSet phldrT="[Text]" custT="1"/>
      <dgm:spPr>
        <a:solidFill>
          <a:schemeClr val="accent4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  <dgm:t>
        <a:bodyPr/>
        <a:lstStyle/>
        <a:p>
          <a:r>
            <a:rPr lang="id-ID" sz="2000" dirty="0" smtClean="0">
              <a:latin typeface="Britannic Bold" pitchFamily="34" charset="0"/>
            </a:rPr>
            <a:t>KEBUTUHAN METABOLIK KHUSUS</a:t>
          </a:r>
          <a:endParaRPr lang="id-ID" sz="2000" dirty="0">
            <a:latin typeface="Britannic Bold" pitchFamily="34" charset="0"/>
          </a:endParaRPr>
        </a:p>
      </dgm:t>
    </dgm:pt>
    <dgm:pt modelId="{9B495BBE-CE49-4A93-B222-41A533C59D70}" type="parTrans" cxnId="{17110F83-1EFA-4B8C-8738-AC8D3924A457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3FEBB361-4FD3-4547-900E-AC4EACFBDD0C}" type="sibTrans" cxnId="{17110F83-1EFA-4B8C-8738-AC8D3924A457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24E80078-9B86-48DF-AFA3-40AFA8372C7F}">
      <dgm:prSet phldrT="[Text]" custT="1"/>
      <dgm:spPr>
        <a:solidFill>
          <a:srgbClr val="0070C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  <dgm:t>
        <a:bodyPr/>
        <a:lstStyle/>
        <a:p>
          <a:r>
            <a:rPr lang="id-ID" sz="2000" dirty="0" smtClean="0">
              <a:latin typeface="Britannic Bold" pitchFamily="34" charset="0"/>
            </a:rPr>
            <a:t>ADANYA KEBUTUHAN ELEKTROLIT/RESTRIKSI CAIRAN</a:t>
          </a:r>
          <a:endParaRPr lang="id-ID" sz="2000" dirty="0">
            <a:latin typeface="Britannic Bold" pitchFamily="34" charset="0"/>
          </a:endParaRPr>
        </a:p>
      </dgm:t>
    </dgm:pt>
    <dgm:pt modelId="{B916CBC8-144A-4F28-94A0-2F1CCA61F06D}" type="parTrans" cxnId="{8BCD5D52-8110-4F04-B76B-7187001621C9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692A5893-6FEC-4E79-AC0B-59EE8F496D8D}" type="sibTrans" cxnId="{8BCD5D52-8110-4F04-B76B-7187001621C9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CFC752E8-7D8B-4096-8159-41E4DCC38522}">
      <dgm:prSet custT="1"/>
      <dgm:spPr>
        <a:solidFill>
          <a:srgbClr val="FFC00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  <dgm:t>
        <a:bodyPr/>
        <a:lstStyle/>
        <a:p>
          <a:r>
            <a:rPr lang="id-ID" sz="2000" dirty="0" smtClean="0">
              <a:solidFill>
                <a:schemeClr val="tx1"/>
              </a:solidFill>
              <a:latin typeface="Britannic Bold" pitchFamily="34" charset="0"/>
            </a:rPr>
            <a:t>KARAKTERISTIK FORMULA</a:t>
          </a:r>
          <a:endParaRPr lang="id-ID" sz="2000" dirty="0">
            <a:solidFill>
              <a:schemeClr val="tx1"/>
            </a:solidFill>
            <a:latin typeface="Britannic Bold" pitchFamily="34" charset="0"/>
          </a:endParaRPr>
        </a:p>
      </dgm:t>
    </dgm:pt>
    <dgm:pt modelId="{5DB9C858-57E0-4184-B492-23E6837CCC32}" type="parTrans" cxnId="{0B200B04-635A-46E9-9221-7FFCDF19017A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F287743D-E132-47EA-9ADE-D5D19287C400}" type="sibTrans" cxnId="{0B200B04-635A-46E9-9221-7FFCDF19017A}">
      <dgm:prSet/>
      <dgm:spPr/>
      <dgm:t>
        <a:bodyPr/>
        <a:lstStyle/>
        <a:p>
          <a:endParaRPr lang="id-ID" sz="2000" dirty="0">
            <a:latin typeface="Britannic Bold" pitchFamily="34" charset="0"/>
          </a:endParaRPr>
        </a:p>
      </dgm:t>
    </dgm:pt>
    <dgm:pt modelId="{E4202C1D-31AB-4FAE-AA65-228C92C14363}">
      <dgm:prSet custT="1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id-ID" sz="2000" dirty="0" smtClean="0">
              <a:solidFill>
                <a:schemeClr val="tx1"/>
              </a:solidFill>
              <a:latin typeface="Britannic Bold" pitchFamily="34" charset="0"/>
            </a:rPr>
            <a:t>COST EFFECTIVENES</a:t>
          </a:r>
          <a:endParaRPr lang="id-ID" sz="2000" dirty="0">
            <a:solidFill>
              <a:schemeClr val="tx1"/>
            </a:solidFill>
            <a:latin typeface="Britannic Bold" pitchFamily="34" charset="0"/>
          </a:endParaRPr>
        </a:p>
      </dgm:t>
    </dgm:pt>
    <dgm:pt modelId="{A761EE0E-4738-444B-9810-45104582BE3F}" type="parTrans" cxnId="{D8CE0607-0409-4D5D-BAEF-F2CE41F046A4}">
      <dgm:prSet/>
      <dgm:spPr/>
      <dgm:t>
        <a:bodyPr/>
        <a:lstStyle/>
        <a:p>
          <a:endParaRPr lang="id-ID" sz="2000">
            <a:latin typeface="Britannic Bold" pitchFamily="34" charset="0"/>
          </a:endParaRPr>
        </a:p>
      </dgm:t>
    </dgm:pt>
    <dgm:pt modelId="{DB2FA47D-C42E-47E9-8DF6-9C4A751E2052}" type="sibTrans" cxnId="{D8CE0607-0409-4D5D-BAEF-F2CE41F046A4}">
      <dgm:prSet/>
      <dgm:spPr/>
      <dgm:t>
        <a:bodyPr/>
        <a:lstStyle/>
        <a:p>
          <a:endParaRPr lang="id-ID" sz="2000">
            <a:latin typeface="Britannic Bold" pitchFamily="34" charset="0"/>
          </a:endParaRPr>
        </a:p>
      </dgm:t>
    </dgm:pt>
    <dgm:pt modelId="{91D6A64D-2FE3-4180-802C-B7328EE3FB40}" type="pres">
      <dgm:prSet presAssocID="{C26F3AE7-CC9C-4330-A349-7BEB4466274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70BB3DB-5863-4BCA-A987-70C449A0F061}" type="pres">
      <dgm:prSet presAssocID="{7F2AFFDF-F840-4CC3-AC2F-F695C3434021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FC6CCC8-D585-4633-A578-533C986024AB}" type="pres">
      <dgm:prSet presAssocID="{FA8F3D3B-DF93-47C6-AE4E-FEACD617C4B4}" presName="sibTran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</dgm:pt>
    <dgm:pt modelId="{12E3A81F-3FFD-497D-A422-8752425BC365}" type="pres">
      <dgm:prSet presAssocID="{CFC752E8-7D8B-4096-8159-41E4DCC3852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A8C1ABE-3995-4700-8BED-BA05066B8EB9}" type="pres">
      <dgm:prSet presAssocID="{F287743D-E132-47EA-9ADE-D5D19287C400}" presName="sibTran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</dgm:pt>
    <dgm:pt modelId="{A1299844-76CA-4C54-8C6E-5B0C86B14DED}" type="pres">
      <dgm:prSet presAssocID="{80BF59A8-5786-42D3-981A-D7D3322CFA17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B7DC0A5-2F6E-4DA1-8202-CC9C59EDA196}" type="pres">
      <dgm:prSet presAssocID="{558918D6-5DD5-4DB1-A980-EB7564AFEBA9}" presName="sibTran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</dgm:pt>
    <dgm:pt modelId="{97D969B3-937F-424E-83BA-B6258DAD1F86}" type="pres">
      <dgm:prSet presAssocID="{8930E522-33BD-4384-9D11-95BBFF66D7E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1994EB1-DCB1-4438-A86D-89F6597DB06E}" type="pres">
      <dgm:prSet presAssocID="{E31B21FD-A82E-4B07-ADAC-DA8A3805E26D}" presName="sibTran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</dgm:pt>
    <dgm:pt modelId="{E922BBE1-2FF6-4CF4-BBB5-828C87D2E0CE}" type="pres">
      <dgm:prSet presAssocID="{8CD0A2D3-1820-4B6F-8FB1-78135E385D90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DB75B3C-15B7-4C87-8B86-03C43476EACB}" type="pres">
      <dgm:prSet presAssocID="{3FEBB361-4FD3-4547-900E-AC4EACFBDD0C}" presName="sibTran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</dgm:pt>
    <dgm:pt modelId="{8756290B-24A3-4782-A8AC-3BA8ED7778AF}" type="pres">
      <dgm:prSet presAssocID="{24E80078-9B86-48DF-AFA3-40AFA8372C7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11E6728-A7AB-4B55-BE5B-FD6C97818BC7}" type="pres">
      <dgm:prSet presAssocID="{692A5893-6FEC-4E79-AC0B-59EE8F496D8D}" presName="sibTrans" presStyleCnt="0"/>
      <dgm:spPr/>
    </dgm:pt>
    <dgm:pt modelId="{DAC89541-159C-4075-B138-110F9D8505FF}" type="pres">
      <dgm:prSet presAssocID="{E4202C1D-31AB-4FAE-AA65-228C92C1436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93BBC4B4-770D-4810-BB53-0D8701AA22DB}" type="presOf" srcId="{CFC752E8-7D8B-4096-8159-41E4DCC38522}" destId="{12E3A81F-3FFD-497D-A422-8752425BC365}" srcOrd="0" destOrd="0" presId="urn:microsoft.com/office/officeart/2005/8/layout/default#2"/>
    <dgm:cxn modelId="{B04CDE09-72D6-472B-A040-26613510277C}" type="presOf" srcId="{80BF59A8-5786-42D3-981A-D7D3322CFA17}" destId="{A1299844-76CA-4C54-8C6E-5B0C86B14DED}" srcOrd="0" destOrd="0" presId="urn:microsoft.com/office/officeart/2005/8/layout/default#2"/>
    <dgm:cxn modelId="{EBB0877D-E952-41A6-BC41-4EE0FF80EA8F}" type="presOf" srcId="{8930E522-33BD-4384-9D11-95BBFF66D7E8}" destId="{97D969B3-937F-424E-83BA-B6258DAD1F86}" srcOrd="0" destOrd="0" presId="urn:microsoft.com/office/officeart/2005/8/layout/default#2"/>
    <dgm:cxn modelId="{4A29ACE2-062D-48C1-8895-DCA0862FB64B}" type="presOf" srcId="{7F2AFFDF-F840-4CC3-AC2F-F695C3434021}" destId="{170BB3DB-5863-4BCA-A987-70C449A0F061}" srcOrd="0" destOrd="0" presId="urn:microsoft.com/office/officeart/2005/8/layout/default#2"/>
    <dgm:cxn modelId="{E2FB3595-82A6-432A-8462-9A183E74C22E}" type="presOf" srcId="{E4202C1D-31AB-4FAE-AA65-228C92C14363}" destId="{DAC89541-159C-4075-B138-110F9D8505FF}" srcOrd="0" destOrd="0" presId="urn:microsoft.com/office/officeart/2005/8/layout/default#2"/>
    <dgm:cxn modelId="{DBFBBBEE-80DC-48F3-A8F3-2003A4B897C0}" type="presOf" srcId="{8CD0A2D3-1820-4B6F-8FB1-78135E385D90}" destId="{E922BBE1-2FF6-4CF4-BBB5-828C87D2E0CE}" srcOrd="0" destOrd="0" presId="urn:microsoft.com/office/officeart/2005/8/layout/default#2"/>
    <dgm:cxn modelId="{8FF7A21B-A770-4A48-AC01-E469BE7BEB42}" srcId="{C26F3AE7-CC9C-4330-A349-7BEB4466274E}" destId="{8930E522-33BD-4384-9D11-95BBFF66D7E8}" srcOrd="3" destOrd="0" parTransId="{CAAEDF4F-3168-4431-9E39-555218501E93}" sibTransId="{E31B21FD-A82E-4B07-ADAC-DA8A3805E26D}"/>
    <dgm:cxn modelId="{0B200B04-635A-46E9-9221-7FFCDF19017A}" srcId="{C26F3AE7-CC9C-4330-A349-7BEB4466274E}" destId="{CFC752E8-7D8B-4096-8159-41E4DCC38522}" srcOrd="1" destOrd="0" parTransId="{5DB9C858-57E0-4184-B492-23E6837CCC32}" sibTransId="{F287743D-E132-47EA-9ADE-D5D19287C400}"/>
    <dgm:cxn modelId="{17110F83-1EFA-4B8C-8738-AC8D3924A457}" srcId="{C26F3AE7-CC9C-4330-A349-7BEB4466274E}" destId="{8CD0A2D3-1820-4B6F-8FB1-78135E385D90}" srcOrd="4" destOrd="0" parTransId="{9B495BBE-CE49-4A93-B222-41A533C59D70}" sibTransId="{3FEBB361-4FD3-4547-900E-AC4EACFBDD0C}"/>
    <dgm:cxn modelId="{F3D8B208-01E5-40C2-835B-038E4422C686}" type="presOf" srcId="{C26F3AE7-CC9C-4330-A349-7BEB4466274E}" destId="{91D6A64D-2FE3-4180-802C-B7328EE3FB40}" srcOrd="0" destOrd="0" presId="urn:microsoft.com/office/officeart/2005/8/layout/default#2"/>
    <dgm:cxn modelId="{8BCD5D52-8110-4F04-B76B-7187001621C9}" srcId="{C26F3AE7-CC9C-4330-A349-7BEB4466274E}" destId="{24E80078-9B86-48DF-AFA3-40AFA8372C7F}" srcOrd="5" destOrd="0" parTransId="{B916CBC8-144A-4F28-94A0-2F1CCA61F06D}" sibTransId="{692A5893-6FEC-4E79-AC0B-59EE8F496D8D}"/>
    <dgm:cxn modelId="{428F7CC5-5F6D-4636-A0FB-941CDECD1429}" type="presOf" srcId="{24E80078-9B86-48DF-AFA3-40AFA8372C7F}" destId="{8756290B-24A3-4782-A8AC-3BA8ED7778AF}" srcOrd="0" destOrd="0" presId="urn:microsoft.com/office/officeart/2005/8/layout/default#2"/>
    <dgm:cxn modelId="{D8CE0607-0409-4D5D-BAEF-F2CE41F046A4}" srcId="{C26F3AE7-CC9C-4330-A349-7BEB4466274E}" destId="{E4202C1D-31AB-4FAE-AA65-228C92C14363}" srcOrd="6" destOrd="0" parTransId="{A761EE0E-4738-444B-9810-45104582BE3F}" sibTransId="{DB2FA47D-C42E-47E9-8DF6-9C4A751E2052}"/>
    <dgm:cxn modelId="{575F7449-85B1-46C1-9281-632BA4FA1411}" srcId="{C26F3AE7-CC9C-4330-A349-7BEB4466274E}" destId="{80BF59A8-5786-42D3-981A-D7D3322CFA17}" srcOrd="2" destOrd="0" parTransId="{5E4CF538-409B-40C1-8A8B-DD671220A479}" sibTransId="{558918D6-5DD5-4DB1-A980-EB7564AFEBA9}"/>
    <dgm:cxn modelId="{BFCB87A8-B0F1-4DFC-9DD7-D6584A3CEB08}" srcId="{C26F3AE7-CC9C-4330-A349-7BEB4466274E}" destId="{7F2AFFDF-F840-4CC3-AC2F-F695C3434021}" srcOrd="0" destOrd="0" parTransId="{D7FE9319-CEB8-47A7-9594-7A8FABD74AB1}" sibTransId="{FA8F3D3B-DF93-47C6-AE4E-FEACD617C4B4}"/>
    <dgm:cxn modelId="{D034FB96-9770-4F53-8CDE-A729B3CEA5DD}" type="presParOf" srcId="{91D6A64D-2FE3-4180-802C-B7328EE3FB40}" destId="{170BB3DB-5863-4BCA-A987-70C449A0F061}" srcOrd="0" destOrd="0" presId="urn:microsoft.com/office/officeart/2005/8/layout/default#2"/>
    <dgm:cxn modelId="{E90803A7-7AE6-4FA3-B0A2-3B2024EF17C2}" type="presParOf" srcId="{91D6A64D-2FE3-4180-802C-B7328EE3FB40}" destId="{5FC6CCC8-D585-4633-A578-533C986024AB}" srcOrd="1" destOrd="0" presId="urn:microsoft.com/office/officeart/2005/8/layout/default#2"/>
    <dgm:cxn modelId="{68369188-DEFC-4533-9256-E040D1451AB2}" type="presParOf" srcId="{91D6A64D-2FE3-4180-802C-B7328EE3FB40}" destId="{12E3A81F-3FFD-497D-A422-8752425BC365}" srcOrd="2" destOrd="0" presId="urn:microsoft.com/office/officeart/2005/8/layout/default#2"/>
    <dgm:cxn modelId="{C24B970F-C297-49A7-A0BB-716F0F315921}" type="presParOf" srcId="{91D6A64D-2FE3-4180-802C-B7328EE3FB40}" destId="{FA8C1ABE-3995-4700-8BED-BA05066B8EB9}" srcOrd="3" destOrd="0" presId="urn:microsoft.com/office/officeart/2005/8/layout/default#2"/>
    <dgm:cxn modelId="{661B9C22-6BB8-4E7C-838A-B365710C7D6A}" type="presParOf" srcId="{91D6A64D-2FE3-4180-802C-B7328EE3FB40}" destId="{A1299844-76CA-4C54-8C6E-5B0C86B14DED}" srcOrd="4" destOrd="0" presId="urn:microsoft.com/office/officeart/2005/8/layout/default#2"/>
    <dgm:cxn modelId="{52E61F84-266D-45AF-9A3D-B84BACAB055F}" type="presParOf" srcId="{91D6A64D-2FE3-4180-802C-B7328EE3FB40}" destId="{8B7DC0A5-2F6E-4DA1-8202-CC9C59EDA196}" srcOrd="5" destOrd="0" presId="urn:microsoft.com/office/officeart/2005/8/layout/default#2"/>
    <dgm:cxn modelId="{C6FA98B9-4B05-4865-9293-8E9F853C5A1D}" type="presParOf" srcId="{91D6A64D-2FE3-4180-802C-B7328EE3FB40}" destId="{97D969B3-937F-424E-83BA-B6258DAD1F86}" srcOrd="6" destOrd="0" presId="urn:microsoft.com/office/officeart/2005/8/layout/default#2"/>
    <dgm:cxn modelId="{0DAF8896-A10F-4B6F-ABE1-B7BDA098EC95}" type="presParOf" srcId="{91D6A64D-2FE3-4180-802C-B7328EE3FB40}" destId="{41994EB1-DCB1-4438-A86D-89F6597DB06E}" srcOrd="7" destOrd="0" presId="urn:microsoft.com/office/officeart/2005/8/layout/default#2"/>
    <dgm:cxn modelId="{953FF34B-C223-4A0E-884A-7741EF67A9D5}" type="presParOf" srcId="{91D6A64D-2FE3-4180-802C-B7328EE3FB40}" destId="{E922BBE1-2FF6-4CF4-BBB5-828C87D2E0CE}" srcOrd="8" destOrd="0" presId="urn:microsoft.com/office/officeart/2005/8/layout/default#2"/>
    <dgm:cxn modelId="{F1F3AE61-3005-4188-94C9-64F937B42E86}" type="presParOf" srcId="{91D6A64D-2FE3-4180-802C-B7328EE3FB40}" destId="{4DB75B3C-15B7-4C87-8B86-03C43476EACB}" srcOrd="9" destOrd="0" presId="urn:microsoft.com/office/officeart/2005/8/layout/default#2"/>
    <dgm:cxn modelId="{C0983364-5283-472D-8383-6771CF751528}" type="presParOf" srcId="{91D6A64D-2FE3-4180-802C-B7328EE3FB40}" destId="{8756290B-24A3-4782-A8AC-3BA8ED7778AF}" srcOrd="10" destOrd="0" presId="urn:microsoft.com/office/officeart/2005/8/layout/default#2"/>
    <dgm:cxn modelId="{A2E14CE6-209E-4F0D-B99C-C4AA6ACFA0FD}" type="presParOf" srcId="{91D6A64D-2FE3-4180-802C-B7328EE3FB40}" destId="{811E6728-A7AB-4B55-BE5B-FD6C97818BC7}" srcOrd="11" destOrd="0" presId="urn:microsoft.com/office/officeart/2005/8/layout/default#2"/>
    <dgm:cxn modelId="{D51B2ED5-AFCD-49E5-A918-0D2B4D526069}" type="presParOf" srcId="{91D6A64D-2FE3-4180-802C-B7328EE3FB40}" destId="{DAC89541-159C-4075-B138-110F9D8505FF}" srcOrd="12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11ADE70-EA6C-40BC-8BD7-DBF12409F8E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id-ID"/>
        </a:p>
      </dgm:t>
    </dgm:pt>
    <dgm:pt modelId="{214B96DC-D4DC-41F6-9580-9605BF13D0E6}">
      <dgm:prSet phldrT="[Text]" custT="1"/>
      <dgm:spPr>
        <a:solidFill>
          <a:srgbClr val="00330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id-ID" sz="1800" dirty="0" smtClean="0">
              <a:latin typeface="Britannic Bold" pitchFamily="34" charset="0"/>
            </a:rPr>
            <a:t>IMMUNE MODULATING FORMULA (ARGININ, GLUTAMIN, OMEGA 3,ANTIOKSIDAN UTK KELOMPOK TERTENTU: GRADE A (HATI2 PADA SEPSIS BERAT)</a:t>
          </a:r>
          <a:endParaRPr lang="id-ID" sz="1800" dirty="0">
            <a:latin typeface="Britannic Bold" pitchFamily="34" charset="0"/>
          </a:endParaRPr>
        </a:p>
      </dgm:t>
    </dgm:pt>
    <dgm:pt modelId="{C8A8625E-A804-485B-AE81-13D5FF3B5BF9}" type="parTrans" cxnId="{D54C4531-6131-4B32-AAE6-189FD1B5F5A1}">
      <dgm:prSet/>
      <dgm:spPr/>
      <dgm:t>
        <a:bodyPr/>
        <a:lstStyle/>
        <a:p>
          <a:endParaRPr lang="id-ID" sz="1800">
            <a:latin typeface="Britannic Bold" pitchFamily="34" charset="0"/>
          </a:endParaRPr>
        </a:p>
      </dgm:t>
    </dgm:pt>
    <dgm:pt modelId="{F7A87167-FE2D-4879-8B9B-4894B34FDCA3}" type="sibTrans" cxnId="{D54C4531-6131-4B32-AAE6-189FD1B5F5A1}">
      <dgm:prSet/>
      <dgm:spPr/>
      <dgm:t>
        <a:bodyPr/>
        <a:lstStyle/>
        <a:p>
          <a:endParaRPr lang="id-ID" sz="1800">
            <a:latin typeface="Britannic Bold" pitchFamily="34" charset="0"/>
          </a:endParaRPr>
        </a:p>
      </dgm:t>
    </dgm:pt>
    <dgm:pt modelId="{AD68128A-E128-495C-A5FD-6BEF4722AA46}">
      <dgm:prSet phldrT="[Text]" custT="1"/>
      <dgm:spPr>
        <a:solidFill>
          <a:srgbClr val="FFC00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id-ID" sz="1800" dirty="0" smtClean="0">
              <a:solidFill>
                <a:schemeClr val="tx1"/>
              </a:solidFill>
              <a:latin typeface="Britannic Bold" pitchFamily="34" charset="0"/>
            </a:rPr>
            <a:t>UNTUK MENDAPAT MANFAAT FORMULA IMMUNE MODULATING, ASUPAN ENERGI HARUS TERPENUHI SETIDAKNYA 50-65% (GRADE C)</a:t>
          </a:r>
          <a:endParaRPr lang="id-ID" sz="1800" dirty="0">
            <a:solidFill>
              <a:schemeClr val="tx1"/>
            </a:solidFill>
            <a:latin typeface="Britannic Bold" pitchFamily="34" charset="0"/>
          </a:endParaRPr>
        </a:p>
      </dgm:t>
    </dgm:pt>
    <dgm:pt modelId="{5F7DDBE9-6D5A-495C-AC18-2FA5D2A39990}" type="parTrans" cxnId="{50FBA7F0-848A-4956-B3FD-B9C02A820334}">
      <dgm:prSet/>
      <dgm:spPr/>
      <dgm:t>
        <a:bodyPr/>
        <a:lstStyle/>
        <a:p>
          <a:endParaRPr lang="id-ID" sz="1800">
            <a:latin typeface="Britannic Bold" pitchFamily="34" charset="0"/>
          </a:endParaRPr>
        </a:p>
      </dgm:t>
    </dgm:pt>
    <dgm:pt modelId="{8B9F7119-094A-45D2-A657-451C6395AA19}" type="sibTrans" cxnId="{50FBA7F0-848A-4956-B3FD-B9C02A820334}">
      <dgm:prSet/>
      <dgm:spPr/>
      <dgm:t>
        <a:bodyPr/>
        <a:lstStyle/>
        <a:p>
          <a:endParaRPr lang="id-ID" sz="1800">
            <a:latin typeface="Britannic Bold" pitchFamily="34" charset="0"/>
          </a:endParaRPr>
        </a:p>
      </dgm:t>
    </dgm:pt>
    <dgm:pt modelId="{B2A31644-2839-42B0-BD49-97C47F12ADB7}">
      <dgm:prSet phldrT="[Text]" custT="1"/>
      <dgm:spPr>
        <a:solidFill>
          <a:srgbClr val="00206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id-ID" sz="1800" dirty="0" smtClean="0">
              <a:latin typeface="Britannic Bold" pitchFamily="34" charset="0"/>
            </a:rPr>
            <a:t>PADA  KEJADIAN DIARE, FORMULA YANG MENGANDUNG SERAT LARUT ATAU SMALL PEPTIDE DAPAT DIGUNAKAN. (GRADE E)</a:t>
          </a:r>
          <a:endParaRPr lang="id-ID" sz="1800" dirty="0">
            <a:latin typeface="Britannic Bold" pitchFamily="34" charset="0"/>
          </a:endParaRPr>
        </a:p>
      </dgm:t>
    </dgm:pt>
    <dgm:pt modelId="{CAE1BDF9-AFAF-4D33-8FE8-C723B8A22BC3}" type="parTrans" cxnId="{46428CFB-314E-4B7D-8982-329AEA8C8343}">
      <dgm:prSet/>
      <dgm:spPr/>
      <dgm:t>
        <a:bodyPr/>
        <a:lstStyle/>
        <a:p>
          <a:endParaRPr lang="id-ID" sz="1800">
            <a:latin typeface="Britannic Bold" pitchFamily="34" charset="0"/>
          </a:endParaRPr>
        </a:p>
      </dgm:t>
    </dgm:pt>
    <dgm:pt modelId="{F1157745-BC6E-44C0-AF22-9A813AEEFA63}" type="sibTrans" cxnId="{46428CFB-314E-4B7D-8982-329AEA8C8343}">
      <dgm:prSet/>
      <dgm:spPr/>
      <dgm:t>
        <a:bodyPr/>
        <a:lstStyle/>
        <a:p>
          <a:endParaRPr lang="id-ID" sz="1800">
            <a:latin typeface="Britannic Bold" pitchFamily="34" charset="0"/>
          </a:endParaRPr>
        </a:p>
      </dgm:t>
    </dgm:pt>
    <dgm:pt modelId="{21197CE0-C8BF-4025-9C47-4CB15C02EC51}">
      <dgm:prSet custT="1"/>
      <dgm:spPr>
        <a:solidFill>
          <a:schemeClr val="accent6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id-ID" sz="1800" dirty="0" smtClean="0">
              <a:latin typeface="Britannic Bold" pitchFamily="34" charset="0"/>
            </a:rPr>
            <a:t>PASIEN ARDS DAN ALI BERAT MENDAPAT FORMULASI ENTERAL DENGAN NUTRIEN ANTI INFLAMASI 9OMEGA 3) DAN ANTIOKSIDAN (GRADE A)</a:t>
          </a:r>
          <a:endParaRPr lang="id-ID" sz="1800" dirty="0">
            <a:latin typeface="Britannic Bold" pitchFamily="34" charset="0"/>
          </a:endParaRPr>
        </a:p>
      </dgm:t>
    </dgm:pt>
    <dgm:pt modelId="{5E59496A-B7BD-4D1B-BBB1-B414262AE30F}" type="parTrans" cxnId="{7A109A7A-B788-4C5A-9902-C0DB26291B8C}">
      <dgm:prSet/>
      <dgm:spPr/>
      <dgm:t>
        <a:bodyPr/>
        <a:lstStyle/>
        <a:p>
          <a:endParaRPr lang="id-ID" sz="1800">
            <a:latin typeface="Britannic Bold" pitchFamily="34" charset="0"/>
          </a:endParaRPr>
        </a:p>
      </dgm:t>
    </dgm:pt>
    <dgm:pt modelId="{DDE24A44-4B80-4A3E-8786-BAC37E426F7D}" type="sibTrans" cxnId="{7A109A7A-B788-4C5A-9902-C0DB26291B8C}">
      <dgm:prSet/>
      <dgm:spPr/>
      <dgm:t>
        <a:bodyPr/>
        <a:lstStyle/>
        <a:p>
          <a:endParaRPr lang="id-ID" sz="1800">
            <a:latin typeface="Britannic Bold" pitchFamily="34" charset="0"/>
          </a:endParaRPr>
        </a:p>
      </dgm:t>
    </dgm:pt>
    <dgm:pt modelId="{BCDD6A9F-DD05-4876-9DB5-F06D8F03B4D5}" type="pres">
      <dgm:prSet presAssocID="{111ADE70-EA6C-40BC-8BD7-DBF12409F8E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313D9E9D-EFC5-4471-ADA5-047672E56D03}" type="pres">
      <dgm:prSet presAssocID="{214B96DC-D4DC-41F6-9580-9605BF13D0E6}" presName="parentLin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4A6660A6-4A1B-4196-B463-B838A07D8913}" type="pres">
      <dgm:prSet presAssocID="{214B96DC-D4DC-41F6-9580-9605BF13D0E6}" presName="parentLeftMargin" presStyleLbl="node1" presStyleIdx="0" presStyleCnt="4"/>
      <dgm:spPr/>
      <dgm:t>
        <a:bodyPr/>
        <a:lstStyle/>
        <a:p>
          <a:endParaRPr lang="id-ID"/>
        </a:p>
      </dgm:t>
    </dgm:pt>
    <dgm:pt modelId="{EEA55D8E-FF67-4317-81E1-E3F4712C348F}" type="pres">
      <dgm:prSet presAssocID="{214B96DC-D4DC-41F6-9580-9605BF13D0E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F141490-B1E3-4FFD-876D-43999F80055B}" type="pres">
      <dgm:prSet presAssocID="{214B96DC-D4DC-41F6-9580-9605BF13D0E6}" presName="negativeSpace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7958DE2C-B317-4CE0-944B-F3CE5D0E1366}" type="pres">
      <dgm:prSet presAssocID="{214B96DC-D4DC-41F6-9580-9605BF13D0E6}" presName="childText" presStyleLbl="conFgAcc1" presStyleIdx="0" presStyleCnt="4">
        <dgm:presLayoutVars>
          <dgm:bulletEnabled val="1"/>
        </dgm:presLayoutVars>
      </dgm:prSet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C6E3089A-5231-43C8-A6AC-82ABE8296C0D}" type="pres">
      <dgm:prSet presAssocID="{F7A87167-FE2D-4879-8B9B-4894B34FDCA3}" presName="spaceBetweenRectangle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660E89FD-C222-4EBF-995D-BBCC5687AE41}" type="pres">
      <dgm:prSet presAssocID="{21197CE0-C8BF-4025-9C47-4CB15C02EC51}" presName="parentLin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3473B0AC-2C73-48D0-B299-F351B6C17E84}" type="pres">
      <dgm:prSet presAssocID="{21197CE0-C8BF-4025-9C47-4CB15C02EC51}" presName="parentLeftMargin" presStyleLbl="node1" presStyleIdx="0" presStyleCnt="4"/>
      <dgm:spPr/>
      <dgm:t>
        <a:bodyPr/>
        <a:lstStyle/>
        <a:p>
          <a:endParaRPr lang="id-ID"/>
        </a:p>
      </dgm:t>
    </dgm:pt>
    <dgm:pt modelId="{179748AA-E593-4C2E-9958-FB285875F6C3}" type="pres">
      <dgm:prSet presAssocID="{21197CE0-C8BF-4025-9C47-4CB15C02EC5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FC30663-12A4-4107-A800-63D23E4A3BEE}" type="pres">
      <dgm:prSet presAssocID="{21197CE0-C8BF-4025-9C47-4CB15C02EC51}" presName="negativeSpace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8D18269C-600B-4CDF-B66C-2F4B6AAD06D4}" type="pres">
      <dgm:prSet presAssocID="{21197CE0-C8BF-4025-9C47-4CB15C02EC51}" presName="childText" presStyleLbl="conFgAcc1" presStyleIdx="1" presStyleCnt="4">
        <dgm:presLayoutVars>
          <dgm:bulletEnabled val="1"/>
        </dgm:presLayoutVars>
      </dgm:prSet>
      <dgm:spPr>
        <a:solidFill>
          <a:schemeClr val="accent6">
            <a:lumMod val="60000"/>
            <a:lumOff val="40000"/>
            <a:alpha val="9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E1E8A378-938B-496E-BAAD-33B0F50438AE}" type="pres">
      <dgm:prSet presAssocID="{DDE24A44-4B80-4A3E-8786-BAC37E426F7D}" presName="spaceBetweenRectangle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946F2617-F766-433D-A764-BA697BCFAD57}" type="pres">
      <dgm:prSet presAssocID="{AD68128A-E128-495C-A5FD-6BEF4722AA46}" presName="parentLin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313BC70A-8533-4CF9-A9D3-A245C42143F3}" type="pres">
      <dgm:prSet presAssocID="{AD68128A-E128-495C-A5FD-6BEF4722AA46}" presName="parentLeftMargin" presStyleLbl="node1" presStyleIdx="1" presStyleCnt="4"/>
      <dgm:spPr/>
      <dgm:t>
        <a:bodyPr/>
        <a:lstStyle/>
        <a:p>
          <a:endParaRPr lang="id-ID"/>
        </a:p>
      </dgm:t>
    </dgm:pt>
    <dgm:pt modelId="{D65100D3-BF7C-4B91-89EC-0E642BC9CD07}" type="pres">
      <dgm:prSet presAssocID="{AD68128A-E128-495C-A5FD-6BEF4722AA4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49464FC-BFA0-440D-9125-0C5AE47A3372}" type="pres">
      <dgm:prSet presAssocID="{AD68128A-E128-495C-A5FD-6BEF4722AA46}" presName="negativeSpace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4E25FBFE-70B5-435F-B67D-7BEEF5364DE7}" type="pres">
      <dgm:prSet presAssocID="{AD68128A-E128-495C-A5FD-6BEF4722AA46}" presName="childText" presStyleLbl="conFgAcc1" presStyleIdx="2" presStyleCnt="4">
        <dgm:presLayoutVars>
          <dgm:bulletEnabled val="1"/>
        </dgm:presLayoutVars>
      </dgm:prSet>
      <dgm:spPr>
        <a:solidFill>
          <a:srgbClr val="FFFF00">
            <a:alpha val="90000"/>
          </a:srgb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2E61C456-FA6B-4323-8808-6EC1049FD7F2}" type="pres">
      <dgm:prSet presAssocID="{8B9F7119-094A-45D2-A657-451C6395AA19}" presName="spaceBetweenRectangles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AA9F665B-0DBE-411F-9D96-F6CCDA64253B}" type="pres">
      <dgm:prSet presAssocID="{B2A31644-2839-42B0-BD49-97C47F12ADB7}" presName="parentLin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EE6EB866-5C2B-4941-AF00-8D5A788265DA}" type="pres">
      <dgm:prSet presAssocID="{B2A31644-2839-42B0-BD49-97C47F12ADB7}" presName="parentLeftMargin" presStyleLbl="node1" presStyleIdx="2" presStyleCnt="4"/>
      <dgm:spPr/>
      <dgm:t>
        <a:bodyPr/>
        <a:lstStyle/>
        <a:p>
          <a:endParaRPr lang="id-ID"/>
        </a:p>
      </dgm:t>
    </dgm:pt>
    <dgm:pt modelId="{465D3BA4-E969-428A-BED7-84357C1DCE37}" type="pres">
      <dgm:prSet presAssocID="{B2A31644-2839-42B0-BD49-97C47F12ADB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C6618DF-D185-4FB7-B23C-C0733B596B6C}" type="pres">
      <dgm:prSet presAssocID="{B2A31644-2839-42B0-BD49-97C47F12ADB7}" presName="negativeSpace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D928775B-3424-46EA-A80B-D47D7CB70BD5}" type="pres">
      <dgm:prSet presAssocID="{B2A31644-2839-42B0-BD49-97C47F12ADB7}" presName="childText" presStyleLbl="conFgAcc1" presStyleIdx="3" presStyleCnt="4">
        <dgm:presLayoutVars>
          <dgm:bulletEnabled val="1"/>
        </dgm:presLayoutVars>
      </dgm:prSet>
      <dgm:spPr>
        <a:solidFill>
          <a:schemeClr val="accent5">
            <a:lumMod val="40000"/>
            <a:lumOff val="60000"/>
            <a:alpha val="9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</dgm:ptLst>
  <dgm:cxnLst>
    <dgm:cxn modelId="{2A6E5038-D599-445A-BD19-B3F6CD62787D}" type="presOf" srcId="{21197CE0-C8BF-4025-9C47-4CB15C02EC51}" destId="{3473B0AC-2C73-48D0-B299-F351B6C17E84}" srcOrd="0" destOrd="0" presId="urn:microsoft.com/office/officeart/2005/8/layout/list1"/>
    <dgm:cxn modelId="{B7A95037-CBAA-463D-935A-0555260DB3B0}" type="presOf" srcId="{AD68128A-E128-495C-A5FD-6BEF4722AA46}" destId="{313BC70A-8533-4CF9-A9D3-A245C42143F3}" srcOrd="0" destOrd="0" presId="urn:microsoft.com/office/officeart/2005/8/layout/list1"/>
    <dgm:cxn modelId="{50FBA7F0-848A-4956-B3FD-B9C02A820334}" srcId="{111ADE70-EA6C-40BC-8BD7-DBF12409F8ED}" destId="{AD68128A-E128-495C-A5FD-6BEF4722AA46}" srcOrd="2" destOrd="0" parTransId="{5F7DDBE9-6D5A-495C-AC18-2FA5D2A39990}" sibTransId="{8B9F7119-094A-45D2-A657-451C6395AA19}"/>
    <dgm:cxn modelId="{03FB5C4D-D602-47C6-BF85-42C62B2CBA79}" type="presOf" srcId="{AD68128A-E128-495C-A5FD-6BEF4722AA46}" destId="{D65100D3-BF7C-4B91-89EC-0E642BC9CD07}" srcOrd="1" destOrd="0" presId="urn:microsoft.com/office/officeart/2005/8/layout/list1"/>
    <dgm:cxn modelId="{42A2C54B-432B-4F91-AB6E-E0C243D46569}" type="presOf" srcId="{214B96DC-D4DC-41F6-9580-9605BF13D0E6}" destId="{4A6660A6-4A1B-4196-B463-B838A07D8913}" srcOrd="0" destOrd="0" presId="urn:microsoft.com/office/officeart/2005/8/layout/list1"/>
    <dgm:cxn modelId="{D54C4531-6131-4B32-AAE6-189FD1B5F5A1}" srcId="{111ADE70-EA6C-40BC-8BD7-DBF12409F8ED}" destId="{214B96DC-D4DC-41F6-9580-9605BF13D0E6}" srcOrd="0" destOrd="0" parTransId="{C8A8625E-A804-485B-AE81-13D5FF3B5BF9}" sibTransId="{F7A87167-FE2D-4879-8B9B-4894B34FDCA3}"/>
    <dgm:cxn modelId="{46428CFB-314E-4B7D-8982-329AEA8C8343}" srcId="{111ADE70-EA6C-40BC-8BD7-DBF12409F8ED}" destId="{B2A31644-2839-42B0-BD49-97C47F12ADB7}" srcOrd="3" destOrd="0" parTransId="{CAE1BDF9-AFAF-4D33-8FE8-C723B8A22BC3}" sibTransId="{F1157745-BC6E-44C0-AF22-9A813AEEFA63}"/>
    <dgm:cxn modelId="{7A109A7A-B788-4C5A-9902-C0DB26291B8C}" srcId="{111ADE70-EA6C-40BC-8BD7-DBF12409F8ED}" destId="{21197CE0-C8BF-4025-9C47-4CB15C02EC51}" srcOrd="1" destOrd="0" parTransId="{5E59496A-B7BD-4D1B-BBB1-B414262AE30F}" sibTransId="{DDE24A44-4B80-4A3E-8786-BAC37E426F7D}"/>
    <dgm:cxn modelId="{AF941B97-7215-41CE-A0B8-1C3A2DF18721}" type="presOf" srcId="{B2A31644-2839-42B0-BD49-97C47F12ADB7}" destId="{EE6EB866-5C2B-4941-AF00-8D5A788265DA}" srcOrd="0" destOrd="0" presId="urn:microsoft.com/office/officeart/2005/8/layout/list1"/>
    <dgm:cxn modelId="{80CBAB41-5514-4C37-A7EC-19F21A8A0544}" type="presOf" srcId="{B2A31644-2839-42B0-BD49-97C47F12ADB7}" destId="{465D3BA4-E969-428A-BED7-84357C1DCE37}" srcOrd="1" destOrd="0" presId="urn:microsoft.com/office/officeart/2005/8/layout/list1"/>
    <dgm:cxn modelId="{E02E7397-0652-4315-8185-A536C3B111D2}" type="presOf" srcId="{214B96DC-D4DC-41F6-9580-9605BF13D0E6}" destId="{EEA55D8E-FF67-4317-81E1-E3F4712C348F}" srcOrd="1" destOrd="0" presId="urn:microsoft.com/office/officeart/2005/8/layout/list1"/>
    <dgm:cxn modelId="{A86C18B5-73A3-4515-9707-3372881CD872}" type="presOf" srcId="{21197CE0-C8BF-4025-9C47-4CB15C02EC51}" destId="{179748AA-E593-4C2E-9958-FB285875F6C3}" srcOrd="1" destOrd="0" presId="urn:microsoft.com/office/officeart/2005/8/layout/list1"/>
    <dgm:cxn modelId="{F855C8E9-E3CD-421D-86D4-CD8A297418AB}" type="presOf" srcId="{111ADE70-EA6C-40BC-8BD7-DBF12409F8ED}" destId="{BCDD6A9F-DD05-4876-9DB5-F06D8F03B4D5}" srcOrd="0" destOrd="0" presId="urn:microsoft.com/office/officeart/2005/8/layout/list1"/>
    <dgm:cxn modelId="{87362533-519F-4189-BBDA-EA540EC47195}" type="presParOf" srcId="{BCDD6A9F-DD05-4876-9DB5-F06D8F03B4D5}" destId="{313D9E9D-EFC5-4471-ADA5-047672E56D03}" srcOrd="0" destOrd="0" presId="urn:microsoft.com/office/officeart/2005/8/layout/list1"/>
    <dgm:cxn modelId="{C8D82F18-223F-41CF-907A-AD1FC2452F9E}" type="presParOf" srcId="{313D9E9D-EFC5-4471-ADA5-047672E56D03}" destId="{4A6660A6-4A1B-4196-B463-B838A07D8913}" srcOrd="0" destOrd="0" presId="urn:microsoft.com/office/officeart/2005/8/layout/list1"/>
    <dgm:cxn modelId="{CD540D8C-4FF4-4012-B37C-6D0D359910A6}" type="presParOf" srcId="{313D9E9D-EFC5-4471-ADA5-047672E56D03}" destId="{EEA55D8E-FF67-4317-81E1-E3F4712C348F}" srcOrd="1" destOrd="0" presId="urn:microsoft.com/office/officeart/2005/8/layout/list1"/>
    <dgm:cxn modelId="{F8FC5F60-9F45-464D-9894-C56FF661B0A6}" type="presParOf" srcId="{BCDD6A9F-DD05-4876-9DB5-F06D8F03B4D5}" destId="{4F141490-B1E3-4FFD-876D-43999F80055B}" srcOrd="1" destOrd="0" presId="urn:microsoft.com/office/officeart/2005/8/layout/list1"/>
    <dgm:cxn modelId="{C368A34C-A0DE-45AC-A640-B1285909656D}" type="presParOf" srcId="{BCDD6A9F-DD05-4876-9DB5-F06D8F03B4D5}" destId="{7958DE2C-B317-4CE0-944B-F3CE5D0E1366}" srcOrd="2" destOrd="0" presId="urn:microsoft.com/office/officeart/2005/8/layout/list1"/>
    <dgm:cxn modelId="{87BED70A-A012-4ECC-8F71-AF076B6123B6}" type="presParOf" srcId="{BCDD6A9F-DD05-4876-9DB5-F06D8F03B4D5}" destId="{C6E3089A-5231-43C8-A6AC-82ABE8296C0D}" srcOrd="3" destOrd="0" presId="urn:microsoft.com/office/officeart/2005/8/layout/list1"/>
    <dgm:cxn modelId="{534DF338-8976-48A2-AADF-E284C0142DC1}" type="presParOf" srcId="{BCDD6A9F-DD05-4876-9DB5-F06D8F03B4D5}" destId="{660E89FD-C222-4EBF-995D-BBCC5687AE41}" srcOrd="4" destOrd="0" presId="urn:microsoft.com/office/officeart/2005/8/layout/list1"/>
    <dgm:cxn modelId="{434625F5-4E8A-4C68-9AB1-01A27A1A3D6D}" type="presParOf" srcId="{660E89FD-C222-4EBF-995D-BBCC5687AE41}" destId="{3473B0AC-2C73-48D0-B299-F351B6C17E84}" srcOrd="0" destOrd="0" presId="urn:microsoft.com/office/officeart/2005/8/layout/list1"/>
    <dgm:cxn modelId="{D2144F39-D3BD-4392-A402-88C477BB3817}" type="presParOf" srcId="{660E89FD-C222-4EBF-995D-BBCC5687AE41}" destId="{179748AA-E593-4C2E-9958-FB285875F6C3}" srcOrd="1" destOrd="0" presId="urn:microsoft.com/office/officeart/2005/8/layout/list1"/>
    <dgm:cxn modelId="{EFBDCF3F-D40C-462E-8012-D1D17DEBF8D5}" type="presParOf" srcId="{BCDD6A9F-DD05-4876-9DB5-F06D8F03B4D5}" destId="{6FC30663-12A4-4107-A800-63D23E4A3BEE}" srcOrd="5" destOrd="0" presId="urn:microsoft.com/office/officeart/2005/8/layout/list1"/>
    <dgm:cxn modelId="{FD65CAD3-F79E-4D97-9AE1-1EC4C029DF38}" type="presParOf" srcId="{BCDD6A9F-DD05-4876-9DB5-F06D8F03B4D5}" destId="{8D18269C-600B-4CDF-B66C-2F4B6AAD06D4}" srcOrd="6" destOrd="0" presId="urn:microsoft.com/office/officeart/2005/8/layout/list1"/>
    <dgm:cxn modelId="{F8CC6CD8-8EB9-463F-A70D-DB8F40521AA9}" type="presParOf" srcId="{BCDD6A9F-DD05-4876-9DB5-F06D8F03B4D5}" destId="{E1E8A378-938B-496E-BAAD-33B0F50438AE}" srcOrd="7" destOrd="0" presId="urn:microsoft.com/office/officeart/2005/8/layout/list1"/>
    <dgm:cxn modelId="{D2E5DC58-D1A4-4F2A-A4D3-1D1C4992726A}" type="presParOf" srcId="{BCDD6A9F-DD05-4876-9DB5-F06D8F03B4D5}" destId="{946F2617-F766-433D-A764-BA697BCFAD57}" srcOrd="8" destOrd="0" presId="urn:microsoft.com/office/officeart/2005/8/layout/list1"/>
    <dgm:cxn modelId="{3AFFDFFF-B540-4726-A662-15C6C113511B}" type="presParOf" srcId="{946F2617-F766-433D-A764-BA697BCFAD57}" destId="{313BC70A-8533-4CF9-A9D3-A245C42143F3}" srcOrd="0" destOrd="0" presId="urn:microsoft.com/office/officeart/2005/8/layout/list1"/>
    <dgm:cxn modelId="{87DF49A8-F869-4586-85AD-ED5B9F214B4E}" type="presParOf" srcId="{946F2617-F766-433D-A764-BA697BCFAD57}" destId="{D65100D3-BF7C-4B91-89EC-0E642BC9CD07}" srcOrd="1" destOrd="0" presId="urn:microsoft.com/office/officeart/2005/8/layout/list1"/>
    <dgm:cxn modelId="{448B2EAB-7FDC-4EED-A486-D07BABD13865}" type="presParOf" srcId="{BCDD6A9F-DD05-4876-9DB5-F06D8F03B4D5}" destId="{849464FC-BFA0-440D-9125-0C5AE47A3372}" srcOrd="9" destOrd="0" presId="urn:microsoft.com/office/officeart/2005/8/layout/list1"/>
    <dgm:cxn modelId="{8362EF95-7CA8-45BB-ABFE-A9D347C48E5C}" type="presParOf" srcId="{BCDD6A9F-DD05-4876-9DB5-F06D8F03B4D5}" destId="{4E25FBFE-70B5-435F-B67D-7BEEF5364DE7}" srcOrd="10" destOrd="0" presId="urn:microsoft.com/office/officeart/2005/8/layout/list1"/>
    <dgm:cxn modelId="{1672E0F2-4A5F-4C76-93E6-F8771B6DAE76}" type="presParOf" srcId="{BCDD6A9F-DD05-4876-9DB5-F06D8F03B4D5}" destId="{2E61C456-FA6B-4323-8808-6EC1049FD7F2}" srcOrd="11" destOrd="0" presId="urn:microsoft.com/office/officeart/2005/8/layout/list1"/>
    <dgm:cxn modelId="{0D7911C9-77B9-4FD5-89F6-C4F5CAA540EC}" type="presParOf" srcId="{BCDD6A9F-DD05-4876-9DB5-F06D8F03B4D5}" destId="{AA9F665B-0DBE-411F-9D96-F6CCDA64253B}" srcOrd="12" destOrd="0" presId="urn:microsoft.com/office/officeart/2005/8/layout/list1"/>
    <dgm:cxn modelId="{F0626FBD-2F5F-4D12-A4F0-8F78F101417D}" type="presParOf" srcId="{AA9F665B-0DBE-411F-9D96-F6CCDA64253B}" destId="{EE6EB866-5C2B-4941-AF00-8D5A788265DA}" srcOrd="0" destOrd="0" presId="urn:microsoft.com/office/officeart/2005/8/layout/list1"/>
    <dgm:cxn modelId="{A9B9B31D-1A0C-4034-A51F-DC4A55211D66}" type="presParOf" srcId="{AA9F665B-0DBE-411F-9D96-F6CCDA64253B}" destId="{465D3BA4-E969-428A-BED7-84357C1DCE37}" srcOrd="1" destOrd="0" presId="urn:microsoft.com/office/officeart/2005/8/layout/list1"/>
    <dgm:cxn modelId="{D402F1CB-1F36-4680-901A-A70C0E67B529}" type="presParOf" srcId="{BCDD6A9F-DD05-4876-9DB5-F06D8F03B4D5}" destId="{1C6618DF-D185-4FB7-B23C-C0733B596B6C}" srcOrd="13" destOrd="0" presId="urn:microsoft.com/office/officeart/2005/8/layout/list1"/>
    <dgm:cxn modelId="{40262049-5310-44BD-B5E6-7EE8A72B217C}" type="presParOf" srcId="{BCDD6A9F-DD05-4876-9DB5-F06D8F03B4D5}" destId="{D928775B-3424-46EA-A80B-D47D7CB70BD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A75A38-F5B6-42FC-9631-7FB1113DC555}">
      <dsp:nvSpPr>
        <dsp:cNvPr id="0" name=""/>
        <dsp:cNvSpPr/>
      </dsp:nvSpPr>
      <dsp:spPr>
        <a:xfrm>
          <a:off x="0" y="404632"/>
          <a:ext cx="8205536" cy="655200"/>
        </a:xfrm>
        <a:prstGeom prst="rect">
          <a:avLst/>
        </a:prstGeom>
        <a:solidFill>
          <a:srgbClr val="6633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B6E4AE-76A3-46A3-B248-B800123EB5F9}">
      <dsp:nvSpPr>
        <dsp:cNvPr id="0" name=""/>
        <dsp:cNvSpPr/>
      </dsp:nvSpPr>
      <dsp:spPr>
        <a:xfrm>
          <a:off x="410276" y="20872"/>
          <a:ext cx="5743875" cy="767520"/>
        </a:xfrm>
        <a:prstGeom prst="roundRect">
          <a:avLst/>
        </a:prstGeom>
        <a:solidFill>
          <a:srgbClr val="FFCC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05" tIns="0" rIns="217105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kern="1200" dirty="0" smtClean="0">
              <a:solidFill>
                <a:schemeClr val="bg1"/>
              </a:solidFill>
            </a:rPr>
            <a:t>INCREASED COMPLICATION BY 27%</a:t>
          </a:r>
          <a:endParaRPr lang="id-ID" sz="2600" kern="1200" dirty="0">
            <a:solidFill>
              <a:schemeClr val="bg1"/>
            </a:solidFill>
          </a:endParaRPr>
        </a:p>
      </dsp:txBody>
      <dsp:txXfrm>
        <a:off x="447743" y="58339"/>
        <a:ext cx="5668941" cy="692586"/>
      </dsp:txXfrm>
    </dsp:sp>
    <dsp:sp modelId="{F0603F53-22A3-49E8-BBF2-0F204DD63CC0}">
      <dsp:nvSpPr>
        <dsp:cNvPr id="0" name=""/>
        <dsp:cNvSpPr/>
      </dsp:nvSpPr>
      <dsp:spPr>
        <a:xfrm>
          <a:off x="0" y="1583992"/>
          <a:ext cx="8205536" cy="655200"/>
        </a:xfrm>
        <a:prstGeom prst="rect">
          <a:avLst/>
        </a:prstGeom>
        <a:solidFill>
          <a:srgbClr val="00B0F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3F6F5C-E86D-461D-B7E0-8C15B5AD2B3D}">
      <dsp:nvSpPr>
        <dsp:cNvPr id="0" name=""/>
        <dsp:cNvSpPr/>
      </dsp:nvSpPr>
      <dsp:spPr>
        <a:xfrm>
          <a:off x="410276" y="1200232"/>
          <a:ext cx="5743875" cy="767520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05" tIns="0" rIns="217105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</a:rPr>
            <a:t> </a:t>
          </a:r>
          <a:r>
            <a:rPr lang="id-ID" sz="2600" kern="1200" dirty="0" smtClean="0">
              <a:solidFill>
                <a:schemeClr val="tx1"/>
              </a:solidFill>
            </a:rPr>
            <a:t>HIGHER MORTALITY (12,5% VS 4,7%)</a:t>
          </a:r>
          <a:endParaRPr lang="en-US" sz="2600" kern="1200" dirty="0" smtClean="0">
            <a:solidFill>
              <a:schemeClr val="tx1"/>
            </a:solidFill>
          </a:endParaRPr>
        </a:p>
      </dsp:txBody>
      <dsp:txXfrm>
        <a:off x="447743" y="1237699"/>
        <a:ext cx="5668941" cy="692586"/>
      </dsp:txXfrm>
    </dsp:sp>
    <dsp:sp modelId="{49771131-8881-4180-8DCC-261953B256E9}">
      <dsp:nvSpPr>
        <dsp:cNvPr id="0" name=""/>
        <dsp:cNvSpPr/>
      </dsp:nvSpPr>
      <dsp:spPr>
        <a:xfrm>
          <a:off x="0" y="2763352"/>
          <a:ext cx="8205536" cy="655200"/>
        </a:xfrm>
        <a:prstGeom prst="rect">
          <a:avLst/>
        </a:prstGeom>
        <a:solidFill>
          <a:srgbClr val="99FF99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6C756B-7CCA-4BD6-B91A-98CCC6AD6A7F}">
      <dsp:nvSpPr>
        <dsp:cNvPr id="0" name=""/>
        <dsp:cNvSpPr/>
      </dsp:nvSpPr>
      <dsp:spPr>
        <a:xfrm>
          <a:off x="410276" y="2379592"/>
          <a:ext cx="5743875" cy="767520"/>
        </a:xfrm>
        <a:prstGeom prst="roundRect">
          <a:avLst/>
        </a:prstGeom>
        <a:solidFill>
          <a:srgbClr val="FF0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05" tIns="0" rIns="217105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kern="1200" dirty="0" smtClean="0">
              <a:solidFill>
                <a:schemeClr val="bg1"/>
              </a:solidFill>
            </a:rPr>
            <a:t>LONGER LOS: 16,7 VS 10,1 DAYS</a:t>
          </a:r>
          <a:endParaRPr lang="id-ID" sz="2600" kern="1200" dirty="0">
            <a:solidFill>
              <a:schemeClr val="bg1"/>
            </a:solidFill>
          </a:endParaRPr>
        </a:p>
      </dsp:txBody>
      <dsp:txXfrm>
        <a:off x="447743" y="2417059"/>
        <a:ext cx="5668941" cy="692586"/>
      </dsp:txXfrm>
    </dsp:sp>
    <dsp:sp modelId="{5982AAC7-6920-4C0A-B4AF-CCA255ABD8C0}">
      <dsp:nvSpPr>
        <dsp:cNvPr id="0" name=""/>
        <dsp:cNvSpPr/>
      </dsp:nvSpPr>
      <dsp:spPr>
        <a:xfrm>
          <a:off x="0" y="3942713"/>
          <a:ext cx="8205536" cy="655200"/>
        </a:xfrm>
        <a:prstGeom prst="rect">
          <a:avLst/>
        </a:prstGeom>
        <a:solidFill>
          <a:srgbClr val="0033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31F9FB-633A-4AD9-8458-9CEB1243D3A5}">
      <dsp:nvSpPr>
        <dsp:cNvPr id="0" name=""/>
        <dsp:cNvSpPr/>
      </dsp:nvSpPr>
      <dsp:spPr>
        <a:xfrm>
          <a:off x="410276" y="3558953"/>
          <a:ext cx="5743875" cy="767520"/>
        </a:xfrm>
        <a:prstGeom prst="roundRect">
          <a:avLst/>
        </a:prstGeom>
        <a:solidFill>
          <a:srgbClr val="00FF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05" tIns="0" rIns="217105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kern="1200" dirty="0" smtClean="0">
              <a:solidFill>
                <a:schemeClr val="bg1"/>
              </a:solidFill>
            </a:rPr>
            <a:t>INCREASED HOSPITAL COST (&gt; 300%)</a:t>
          </a:r>
          <a:endParaRPr lang="id-ID" sz="2600" kern="1200" dirty="0">
            <a:solidFill>
              <a:schemeClr val="bg1"/>
            </a:solidFill>
          </a:endParaRPr>
        </a:p>
      </dsp:txBody>
      <dsp:txXfrm>
        <a:off x="447743" y="3596420"/>
        <a:ext cx="5668941" cy="692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5F778-339D-4C8D-B77D-1A4777E10555}">
      <dsp:nvSpPr>
        <dsp:cNvPr id="0" name=""/>
        <dsp:cNvSpPr/>
      </dsp:nvSpPr>
      <dsp:spPr>
        <a:xfrm rot="16200000">
          <a:off x="741" y="245204"/>
          <a:ext cx="4224633" cy="4224633"/>
        </a:xfrm>
        <a:prstGeom prst="downArrow">
          <a:avLst>
            <a:gd name="adj1" fmla="val 50000"/>
            <a:gd name="adj2" fmla="val 35000"/>
          </a:avLst>
        </a:prstGeom>
        <a:solidFill>
          <a:srgbClr val="FF006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MULTIPLE ORGAN BASED THERAPY: NEED MULTI DISCIPLINE APPROACH</a:t>
          </a:r>
          <a:endParaRPr lang="id-ID" sz="2000" kern="1200" dirty="0"/>
        </a:p>
      </dsp:txBody>
      <dsp:txXfrm rot="5400000">
        <a:off x="742" y="1301361"/>
        <a:ext cx="3485322" cy="2112317"/>
      </dsp:txXfrm>
    </dsp:sp>
    <dsp:sp modelId="{DF61FF58-A1B7-43F7-9F53-A156254A8698}">
      <dsp:nvSpPr>
        <dsp:cNvPr id="0" name=""/>
        <dsp:cNvSpPr/>
      </dsp:nvSpPr>
      <dsp:spPr>
        <a:xfrm rot="5400000">
          <a:off x="4461420" y="245204"/>
          <a:ext cx="4224633" cy="4224633"/>
        </a:xfrm>
        <a:prstGeom prst="downArrow">
          <a:avLst>
            <a:gd name="adj1" fmla="val 50000"/>
            <a:gd name="adj2" fmla="val 35000"/>
          </a:avLst>
        </a:prstGeom>
        <a:solidFill>
          <a:srgbClr val="00CCF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solidFill>
                <a:schemeClr val="tx1"/>
              </a:solidFill>
            </a:rPr>
            <a:t>BASED ON DISEASE PATHOPHYSIOLOGY AND NUTRIENT METABOLISM IN ORGAN</a:t>
          </a:r>
          <a:endParaRPr lang="id-ID" sz="2000" kern="1200" dirty="0">
            <a:solidFill>
              <a:schemeClr val="tx1"/>
            </a:solidFill>
          </a:endParaRPr>
        </a:p>
      </dsp:txBody>
      <dsp:txXfrm rot="-5400000">
        <a:off x="5200732" y="1301362"/>
        <a:ext cx="3485322" cy="2112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C56E21-A712-4A49-9F86-F3BC29FA556F}">
      <dsp:nvSpPr>
        <dsp:cNvPr id="0" name=""/>
        <dsp:cNvSpPr/>
      </dsp:nvSpPr>
      <dsp:spPr>
        <a:xfrm>
          <a:off x="705019" y="0"/>
          <a:ext cx="7445140" cy="3511881"/>
        </a:xfrm>
        <a:prstGeom prst="rightArrow">
          <a:avLst/>
        </a:prstGeom>
        <a:solidFill>
          <a:srgbClr val="FF990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7D0644E-007C-41A5-9338-249116A001C2}">
      <dsp:nvSpPr>
        <dsp:cNvPr id="0" name=""/>
        <dsp:cNvSpPr/>
      </dsp:nvSpPr>
      <dsp:spPr>
        <a:xfrm>
          <a:off x="0" y="1053564"/>
          <a:ext cx="2627696" cy="140475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3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>
              <a:solidFill>
                <a:schemeClr val="tx1"/>
              </a:solidFill>
            </a:rPr>
            <a:t>Nutrition specialist physician as the NST leader</a:t>
          </a:r>
          <a:endParaRPr lang="id-ID" sz="1800" kern="1200" dirty="0">
            <a:solidFill>
              <a:schemeClr val="tx1"/>
            </a:solidFill>
          </a:endParaRPr>
        </a:p>
      </dsp:txBody>
      <dsp:txXfrm>
        <a:off x="68574" y="1122138"/>
        <a:ext cx="2490548" cy="1267604"/>
      </dsp:txXfrm>
    </dsp:sp>
    <dsp:sp modelId="{6BD632AC-51E6-4A24-8C47-B42D0A0B6DFF}">
      <dsp:nvSpPr>
        <dsp:cNvPr id="0" name=""/>
        <dsp:cNvSpPr/>
      </dsp:nvSpPr>
      <dsp:spPr>
        <a:xfrm>
          <a:off x="3065646" y="1053564"/>
          <a:ext cx="2627696" cy="1404752"/>
        </a:xfrm>
        <a:prstGeom prst="roundRect">
          <a:avLst/>
        </a:prstGeom>
        <a:gradFill rotWithShape="0">
          <a:gsLst>
            <a:gs pos="0">
              <a:schemeClr val="accent3">
                <a:hueOff val="-8413219"/>
                <a:satOff val="-4326"/>
                <a:lumOff val="-1863"/>
                <a:alphaOff val="0"/>
                <a:tint val="75000"/>
                <a:shade val="85000"/>
                <a:satMod val="230000"/>
              </a:schemeClr>
            </a:gs>
            <a:gs pos="25000">
              <a:schemeClr val="accent3">
                <a:hueOff val="-8413219"/>
                <a:satOff val="-4326"/>
                <a:lumOff val="-1863"/>
                <a:alphaOff val="0"/>
                <a:tint val="90000"/>
                <a:shade val="70000"/>
                <a:satMod val="220000"/>
              </a:schemeClr>
            </a:gs>
            <a:gs pos="50000">
              <a:schemeClr val="accent3">
                <a:hueOff val="-8413219"/>
                <a:satOff val="-4326"/>
                <a:lumOff val="-1863"/>
                <a:alphaOff val="0"/>
                <a:tint val="90000"/>
                <a:shade val="58000"/>
                <a:satMod val="225000"/>
              </a:schemeClr>
            </a:gs>
            <a:gs pos="65000">
              <a:schemeClr val="accent3">
                <a:hueOff val="-8413219"/>
                <a:satOff val="-4326"/>
                <a:lumOff val="-1863"/>
                <a:alphaOff val="0"/>
                <a:tint val="90000"/>
                <a:shade val="58000"/>
                <a:satMod val="225000"/>
              </a:schemeClr>
            </a:gs>
            <a:gs pos="80000">
              <a:schemeClr val="accent3">
                <a:hueOff val="-8413219"/>
                <a:satOff val="-4326"/>
                <a:lumOff val="-1863"/>
                <a:alphaOff val="0"/>
                <a:tint val="90000"/>
                <a:shade val="69000"/>
                <a:satMod val="220000"/>
              </a:schemeClr>
            </a:gs>
            <a:gs pos="100000">
              <a:schemeClr val="accent3">
                <a:hueOff val="-8413219"/>
                <a:satOff val="-4326"/>
                <a:lumOff val="-1863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3">
              <a:hueOff val="-8413219"/>
              <a:satOff val="-4326"/>
              <a:lumOff val="-1863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/>
            <a:t>Coordinate interdisciplinary approach to clinical nutrition service</a:t>
          </a:r>
          <a:endParaRPr lang="id-ID" sz="1800" kern="1200" dirty="0"/>
        </a:p>
      </dsp:txBody>
      <dsp:txXfrm>
        <a:off x="3134220" y="1122138"/>
        <a:ext cx="2490548" cy="1267604"/>
      </dsp:txXfrm>
    </dsp:sp>
    <dsp:sp modelId="{CD616D35-7CD2-42D3-8973-00C2B8F9DA93}">
      <dsp:nvSpPr>
        <dsp:cNvPr id="0" name=""/>
        <dsp:cNvSpPr/>
      </dsp:nvSpPr>
      <dsp:spPr>
        <a:xfrm>
          <a:off x="6131292" y="1053564"/>
          <a:ext cx="2627696" cy="1404752"/>
        </a:xfrm>
        <a:prstGeom prst="roundRect">
          <a:avLst/>
        </a:prstGeom>
        <a:gradFill rotWithShape="0">
          <a:gsLst>
            <a:gs pos="0">
              <a:schemeClr val="accent3">
                <a:hueOff val="-16826439"/>
                <a:satOff val="-8652"/>
                <a:lumOff val="-3725"/>
                <a:alphaOff val="0"/>
                <a:tint val="75000"/>
                <a:shade val="85000"/>
                <a:satMod val="230000"/>
              </a:schemeClr>
            </a:gs>
            <a:gs pos="25000">
              <a:schemeClr val="accent3">
                <a:hueOff val="-16826439"/>
                <a:satOff val="-8652"/>
                <a:lumOff val="-3725"/>
                <a:alphaOff val="0"/>
                <a:tint val="90000"/>
                <a:shade val="70000"/>
                <a:satMod val="220000"/>
              </a:schemeClr>
            </a:gs>
            <a:gs pos="50000">
              <a:schemeClr val="accent3">
                <a:hueOff val="-16826439"/>
                <a:satOff val="-8652"/>
                <a:lumOff val="-3725"/>
                <a:alphaOff val="0"/>
                <a:tint val="90000"/>
                <a:shade val="58000"/>
                <a:satMod val="225000"/>
              </a:schemeClr>
            </a:gs>
            <a:gs pos="65000">
              <a:schemeClr val="accent3">
                <a:hueOff val="-16826439"/>
                <a:satOff val="-8652"/>
                <a:lumOff val="-3725"/>
                <a:alphaOff val="0"/>
                <a:tint val="90000"/>
                <a:shade val="58000"/>
                <a:satMod val="225000"/>
              </a:schemeClr>
            </a:gs>
            <a:gs pos="80000">
              <a:schemeClr val="accent3">
                <a:hueOff val="-16826439"/>
                <a:satOff val="-8652"/>
                <a:lumOff val="-3725"/>
                <a:alphaOff val="0"/>
                <a:tint val="90000"/>
                <a:shade val="69000"/>
                <a:satMod val="220000"/>
              </a:schemeClr>
            </a:gs>
            <a:gs pos="100000">
              <a:schemeClr val="accent3">
                <a:hueOff val="-16826439"/>
                <a:satOff val="-8652"/>
                <a:lumOff val="-3725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3">
              <a:hueOff val="-16826439"/>
              <a:satOff val="-8652"/>
              <a:lumOff val="-3725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1" kern="1200" dirty="0" smtClean="0">
              <a:solidFill>
                <a:schemeClr val="bg1"/>
              </a:solidFill>
            </a:rPr>
            <a:t>Improving food service management in hospital</a:t>
          </a:r>
          <a:endParaRPr lang="id-ID" sz="1800" b="1" kern="1200" dirty="0">
            <a:solidFill>
              <a:schemeClr val="bg1"/>
            </a:solidFill>
          </a:endParaRPr>
        </a:p>
      </dsp:txBody>
      <dsp:txXfrm>
        <a:off x="6199866" y="1122138"/>
        <a:ext cx="2490548" cy="12676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C1C3EC-9FF5-422D-B337-010625C44EFA}">
      <dsp:nvSpPr>
        <dsp:cNvPr id="0" name=""/>
        <dsp:cNvSpPr/>
      </dsp:nvSpPr>
      <dsp:spPr>
        <a:xfrm>
          <a:off x="794286" y="1622"/>
          <a:ext cx="3128013" cy="1480730"/>
        </a:xfrm>
        <a:prstGeom prst="ellipse">
          <a:avLst/>
        </a:prstGeom>
        <a:solidFill>
          <a:srgbClr val="FF0066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Nutrition screening</a:t>
          </a:r>
          <a:endParaRPr lang="id-ID" sz="2400" kern="1200" dirty="0"/>
        </a:p>
      </dsp:txBody>
      <dsp:txXfrm>
        <a:off x="1252373" y="218470"/>
        <a:ext cx="2211839" cy="1047034"/>
      </dsp:txXfrm>
    </dsp:sp>
    <dsp:sp modelId="{CA757DFF-7D86-41DC-B215-F26D0CCA109B}">
      <dsp:nvSpPr>
        <dsp:cNvPr id="0" name=""/>
        <dsp:cNvSpPr/>
      </dsp:nvSpPr>
      <dsp:spPr>
        <a:xfrm>
          <a:off x="1928881" y="1602588"/>
          <a:ext cx="858823" cy="858823"/>
        </a:xfrm>
        <a:prstGeom prst="mathPlus">
          <a:avLst/>
        </a:prstGeom>
        <a:solidFill>
          <a:srgbClr val="00206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tint val="60000"/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400" kern="1200" dirty="0"/>
        </a:p>
      </dsp:txBody>
      <dsp:txXfrm>
        <a:off x="2042718" y="1931002"/>
        <a:ext cx="631149" cy="201995"/>
      </dsp:txXfrm>
    </dsp:sp>
    <dsp:sp modelId="{01160ED1-2322-4591-AEEA-0B904A1E4243}">
      <dsp:nvSpPr>
        <dsp:cNvPr id="0" name=""/>
        <dsp:cNvSpPr/>
      </dsp:nvSpPr>
      <dsp:spPr>
        <a:xfrm>
          <a:off x="818355" y="2581647"/>
          <a:ext cx="3079874" cy="1480730"/>
        </a:xfrm>
        <a:prstGeom prst="ellipse">
          <a:avLst/>
        </a:prstGeom>
        <a:solidFill>
          <a:srgbClr val="00FF0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 smtClean="0">
              <a:solidFill>
                <a:schemeClr val="bg1"/>
              </a:solidFill>
            </a:rPr>
            <a:t>Nutrition assessment</a:t>
          </a:r>
          <a:endParaRPr lang="id-ID" sz="2400" b="1" kern="1200" dirty="0">
            <a:solidFill>
              <a:schemeClr val="bg1"/>
            </a:solidFill>
          </a:endParaRPr>
        </a:p>
      </dsp:txBody>
      <dsp:txXfrm>
        <a:off x="1269392" y="2798495"/>
        <a:ext cx="2177800" cy="1047034"/>
      </dsp:txXfrm>
    </dsp:sp>
    <dsp:sp modelId="{C6B30698-AD4F-4B4C-9E04-DA5FAED0D609}">
      <dsp:nvSpPr>
        <dsp:cNvPr id="0" name=""/>
        <dsp:cNvSpPr/>
      </dsp:nvSpPr>
      <dsp:spPr>
        <a:xfrm>
          <a:off x="3562098" y="1490573"/>
          <a:ext cx="769278" cy="1082852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tint val="60000"/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400" kern="1200" dirty="0"/>
        </a:p>
      </dsp:txBody>
      <dsp:txXfrm>
        <a:off x="3562098" y="1707143"/>
        <a:ext cx="538495" cy="649712"/>
      </dsp:txXfrm>
    </dsp:sp>
    <dsp:sp modelId="{0D802F81-005B-4F1C-BCDA-AC9F44E5D1CC}">
      <dsp:nvSpPr>
        <dsp:cNvPr id="0" name=""/>
        <dsp:cNvSpPr/>
      </dsp:nvSpPr>
      <dsp:spPr>
        <a:xfrm>
          <a:off x="4810738" y="551269"/>
          <a:ext cx="2961460" cy="2961460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 smtClean="0">
              <a:solidFill>
                <a:schemeClr val="bg1"/>
              </a:solidFill>
            </a:rPr>
            <a:t>Appropriate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 smtClean="0">
              <a:solidFill>
                <a:schemeClr val="bg1"/>
              </a:solidFill>
            </a:rPr>
            <a:t>Nutrition therapy</a:t>
          </a:r>
          <a:endParaRPr lang="id-ID" sz="2400" b="1" kern="1200" dirty="0">
            <a:solidFill>
              <a:schemeClr val="bg1"/>
            </a:solidFill>
          </a:endParaRPr>
        </a:p>
      </dsp:txBody>
      <dsp:txXfrm>
        <a:off x="5244434" y="984965"/>
        <a:ext cx="2094068" cy="20940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EB764-020A-4DB8-80E9-BC6CE6E4A87C}">
      <dsp:nvSpPr>
        <dsp:cNvPr id="0" name=""/>
        <dsp:cNvSpPr/>
      </dsp:nvSpPr>
      <dsp:spPr>
        <a:xfrm>
          <a:off x="4019034" y="2847"/>
          <a:ext cx="2430371" cy="1535876"/>
        </a:xfrm>
        <a:prstGeom prst="ellipse">
          <a:avLst/>
        </a:prstGeom>
        <a:solidFill>
          <a:srgbClr val="FF0066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chemeClr val="bg1"/>
              </a:solidFill>
              <a:latin typeface="Arial Narrow" pitchFamily="34" charset="0"/>
            </a:rPr>
            <a:t>Assessment (clinical, bodcomp, lab)</a:t>
          </a:r>
          <a:endParaRPr lang="id-ID" sz="2000" b="1" kern="1200" dirty="0">
            <a:solidFill>
              <a:schemeClr val="bg1"/>
            </a:solidFill>
            <a:latin typeface="Arial Narrow" pitchFamily="34" charset="0"/>
          </a:endParaRPr>
        </a:p>
      </dsp:txBody>
      <dsp:txXfrm>
        <a:off x="4374954" y="227771"/>
        <a:ext cx="1718531" cy="1086028"/>
      </dsp:txXfrm>
    </dsp:sp>
    <dsp:sp modelId="{72D04623-BCE2-4DE3-8D0B-F45F8530A479}">
      <dsp:nvSpPr>
        <dsp:cNvPr id="0" name=""/>
        <dsp:cNvSpPr/>
      </dsp:nvSpPr>
      <dsp:spPr>
        <a:xfrm rot="1560134">
          <a:off x="6165059" y="1031884"/>
          <a:ext cx="285392" cy="5251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tint val="60000"/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100" b="1" kern="1200">
            <a:solidFill>
              <a:schemeClr val="tx1"/>
            </a:solidFill>
          </a:endParaRPr>
        </a:p>
      </dsp:txBody>
      <dsp:txXfrm>
        <a:off x="6169392" y="1118136"/>
        <a:ext cx="199774" cy="315062"/>
      </dsp:txXfrm>
    </dsp:sp>
    <dsp:sp modelId="{7603EAAA-2B20-41F5-B2C5-AEC2DAFAD104}">
      <dsp:nvSpPr>
        <dsp:cNvPr id="0" name=""/>
        <dsp:cNvSpPr/>
      </dsp:nvSpPr>
      <dsp:spPr>
        <a:xfrm>
          <a:off x="6177142" y="1051511"/>
          <a:ext cx="2413891" cy="1535876"/>
        </a:xfrm>
        <a:prstGeom prst="ellipse">
          <a:avLst/>
        </a:prstGeom>
        <a:solidFill>
          <a:srgbClr val="00FF0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chemeClr val="bg1"/>
              </a:solidFill>
              <a:latin typeface="Arial Narrow" pitchFamily="34" charset="0"/>
            </a:rPr>
            <a:t>Diagnosis based on assessment &amp; metabolic status</a:t>
          </a:r>
          <a:endParaRPr lang="id-ID" sz="2000" b="1" kern="1200" dirty="0">
            <a:solidFill>
              <a:schemeClr val="bg1"/>
            </a:solidFill>
            <a:latin typeface="Arial Narrow" pitchFamily="34" charset="0"/>
          </a:endParaRPr>
        </a:p>
      </dsp:txBody>
      <dsp:txXfrm>
        <a:off x="6530648" y="1276435"/>
        <a:ext cx="1706879" cy="1086028"/>
      </dsp:txXfrm>
    </dsp:sp>
    <dsp:sp modelId="{21036048-857C-4E2C-AB5C-658CC24E3B8F}">
      <dsp:nvSpPr>
        <dsp:cNvPr id="0" name=""/>
        <dsp:cNvSpPr/>
      </dsp:nvSpPr>
      <dsp:spPr>
        <a:xfrm rot="4720007">
          <a:off x="7419463" y="2650766"/>
          <a:ext cx="366371" cy="5183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tint val="60000"/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100" b="1" kern="1200">
            <a:solidFill>
              <a:schemeClr val="tx1"/>
            </a:solidFill>
          </a:endParaRPr>
        </a:p>
      </dsp:txBody>
      <dsp:txXfrm>
        <a:off x="7463619" y="2700554"/>
        <a:ext cx="256460" cy="311014"/>
      </dsp:txXfrm>
    </dsp:sp>
    <dsp:sp modelId="{045D9910-89D6-4462-9B00-F9BEB081600C}">
      <dsp:nvSpPr>
        <dsp:cNvPr id="0" name=""/>
        <dsp:cNvSpPr/>
      </dsp:nvSpPr>
      <dsp:spPr>
        <a:xfrm>
          <a:off x="6722168" y="3251636"/>
          <a:ext cx="2205749" cy="1535876"/>
        </a:xfrm>
        <a:prstGeom prst="ellipse">
          <a:avLst/>
        </a:prstGeom>
        <a:solidFill>
          <a:srgbClr val="FF990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chemeClr val="bg1"/>
              </a:solidFill>
              <a:latin typeface="Arial Narrow" pitchFamily="34" charset="0"/>
            </a:rPr>
            <a:t>Energy+macro-micronutrient requirement</a:t>
          </a:r>
          <a:endParaRPr lang="id-ID" sz="2000" b="1" kern="1200" dirty="0">
            <a:solidFill>
              <a:schemeClr val="bg1"/>
            </a:solidFill>
            <a:latin typeface="Arial Narrow" pitchFamily="34" charset="0"/>
          </a:endParaRPr>
        </a:p>
      </dsp:txBody>
      <dsp:txXfrm>
        <a:off x="7045192" y="3476560"/>
        <a:ext cx="1559701" cy="1086028"/>
      </dsp:txXfrm>
    </dsp:sp>
    <dsp:sp modelId="{AB7A2FD3-099F-4AB8-8817-A40969697155}">
      <dsp:nvSpPr>
        <dsp:cNvPr id="0" name=""/>
        <dsp:cNvSpPr/>
      </dsp:nvSpPr>
      <dsp:spPr>
        <a:xfrm rot="7714286">
          <a:off x="6949588" y="4659026"/>
          <a:ext cx="317640" cy="5183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tint val="60000"/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100" b="1" kern="1200">
            <a:solidFill>
              <a:schemeClr val="tx1"/>
            </a:solidFill>
          </a:endParaRPr>
        </a:p>
      </dsp:txBody>
      <dsp:txXfrm rot="10800000">
        <a:off x="7026941" y="4725447"/>
        <a:ext cx="222348" cy="311014"/>
      </dsp:txXfrm>
    </dsp:sp>
    <dsp:sp modelId="{854442DB-B6F1-4EE3-B303-D9413BC454C3}">
      <dsp:nvSpPr>
        <dsp:cNvPr id="0" name=""/>
        <dsp:cNvSpPr/>
      </dsp:nvSpPr>
      <dsp:spPr>
        <a:xfrm>
          <a:off x="5339462" y="5054577"/>
          <a:ext cx="2095565" cy="1535876"/>
        </a:xfrm>
        <a:prstGeom prst="ellipse">
          <a:avLst/>
        </a:prstGeom>
        <a:solidFill>
          <a:srgbClr val="00CCFF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chemeClr val="bg1"/>
              </a:solidFill>
              <a:latin typeface="Arial Narrow" pitchFamily="34" charset="0"/>
            </a:rPr>
            <a:t>Nutrient composition</a:t>
          </a:r>
          <a:endParaRPr lang="id-ID" sz="2000" b="1" kern="1200" dirty="0">
            <a:solidFill>
              <a:schemeClr val="bg1"/>
            </a:solidFill>
            <a:latin typeface="Arial Narrow" pitchFamily="34" charset="0"/>
          </a:endParaRPr>
        </a:p>
      </dsp:txBody>
      <dsp:txXfrm>
        <a:off x="5646350" y="5279501"/>
        <a:ext cx="1481789" cy="1086028"/>
      </dsp:txXfrm>
    </dsp:sp>
    <dsp:sp modelId="{1D49E29F-EE65-4948-B8B8-1D77E9FA86DA}">
      <dsp:nvSpPr>
        <dsp:cNvPr id="0" name=""/>
        <dsp:cNvSpPr/>
      </dsp:nvSpPr>
      <dsp:spPr>
        <a:xfrm rot="10800005">
          <a:off x="4998488" y="5563335"/>
          <a:ext cx="240954" cy="5183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tint val="60000"/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100" b="1" kern="1200">
            <a:solidFill>
              <a:schemeClr val="tx1"/>
            </a:solidFill>
          </a:endParaRPr>
        </a:p>
      </dsp:txBody>
      <dsp:txXfrm rot="10800000">
        <a:off x="5070774" y="5667007"/>
        <a:ext cx="168668" cy="311014"/>
      </dsp:txXfrm>
    </dsp:sp>
    <dsp:sp modelId="{782938AD-98CD-4668-A693-9151946FBC4E}">
      <dsp:nvSpPr>
        <dsp:cNvPr id="0" name=""/>
        <dsp:cNvSpPr/>
      </dsp:nvSpPr>
      <dsp:spPr>
        <a:xfrm>
          <a:off x="2988821" y="5054574"/>
          <a:ext cx="1896009" cy="1535876"/>
        </a:xfrm>
        <a:prstGeom prst="ellipse">
          <a:avLst/>
        </a:prstGeom>
        <a:solidFill>
          <a:srgbClr val="99FF99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chemeClr val="bg1"/>
              </a:solidFill>
              <a:latin typeface="Arial Narrow" pitchFamily="34" charset="0"/>
            </a:rPr>
            <a:t>Route of delivery</a:t>
          </a:r>
          <a:endParaRPr lang="id-ID" sz="2000" b="1" kern="1200" dirty="0">
            <a:solidFill>
              <a:schemeClr val="bg1"/>
            </a:solidFill>
            <a:latin typeface="Arial Narrow" pitchFamily="34" charset="0"/>
          </a:endParaRPr>
        </a:p>
      </dsp:txBody>
      <dsp:txXfrm>
        <a:off x="3266485" y="5279498"/>
        <a:ext cx="1340681" cy="1086028"/>
      </dsp:txXfrm>
    </dsp:sp>
    <dsp:sp modelId="{D8CC985B-E7AB-425C-924B-8005A5610733}">
      <dsp:nvSpPr>
        <dsp:cNvPr id="0" name=""/>
        <dsp:cNvSpPr/>
      </dsp:nvSpPr>
      <dsp:spPr>
        <a:xfrm rot="14060661">
          <a:off x="3155909" y="4680217"/>
          <a:ext cx="294739" cy="5183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tint val="60000"/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100" b="1" kern="1200">
            <a:solidFill>
              <a:schemeClr val="tx1"/>
            </a:solidFill>
          </a:endParaRPr>
        </a:p>
      </dsp:txBody>
      <dsp:txXfrm rot="10800000">
        <a:off x="3225891" y="4819812"/>
        <a:ext cx="206317" cy="311014"/>
      </dsp:txXfrm>
    </dsp:sp>
    <dsp:sp modelId="{E290FD0B-6284-43A9-911B-BBAB00680745}">
      <dsp:nvSpPr>
        <dsp:cNvPr id="0" name=""/>
        <dsp:cNvSpPr/>
      </dsp:nvSpPr>
      <dsp:spPr>
        <a:xfrm>
          <a:off x="1539555" y="3251636"/>
          <a:ext cx="2207684" cy="153587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>
              <a:solidFill>
                <a:schemeClr val="tx1"/>
              </a:solidFill>
              <a:latin typeface="Arial Narrow" pitchFamily="34" charset="0"/>
            </a:rPr>
            <a:t>Formulation of therapy</a:t>
          </a:r>
          <a:endParaRPr lang="id-ID" sz="20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862863" y="3476560"/>
        <a:ext cx="1561068" cy="1086028"/>
      </dsp:txXfrm>
    </dsp:sp>
    <dsp:sp modelId="{ACE2549B-089D-424A-A1E8-F8D1DC35DC63}">
      <dsp:nvSpPr>
        <dsp:cNvPr id="0" name=""/>
        <dsp:cNvSpPr/>
      </dsp:nvSpPr>
      <dsp:spPr>
        <a:xfrm rot="16719931">
          <a:off x="2647702" y="2716740"/>
          <a:ext cx="309508" cy="5183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tint val="60000"/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100" b="1" kern="1200">
            <a:solidFill>
              <a:schemeClr val="tx1"/>
            </a:solidFill>
          </a:endParaRPr>
        </a:p>
      </dsp:txBody>
      <dsp:txXfrm>
        <a:off x="2687133" y="2866308"/>
        <a:ext cx="216656" cy="311014"/>
      </dsp:txXfrm>
    </dsp:sp>
    <dsp:sp modelId="{4EACA273-DE7F-4370-A9F6-817D62535962}">
      <dsp:nvSpPr>
        <dsp:cNvPr id="0" name=""/>
        <dsp:cNvSpPr/>
      </dsp:nvSpPr>
      <dsp:spPr>
        <a:xfrm>
          <a:off x="1949114" y="1147782"/>
          <a:ext cx="2029845" cy="1535876"/>
        </a:xfrm>
        <a:prstGeom prst="ellipse">
          <a:avLst/>
        </a:prstGeom>
        <a:solidFill>
          <a:srgbClr val="FF33CC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b="1" kern="1200" dirty="0" smtClean="0">
              <a:solidFill>
                <a:schemeClr val="tx1"/>
              </a:solidFill>
              <a:latin typeface="Arial Narrow" pitchFamily="34" charset="0"/>
            </a:rPr>
            <a:t>Monitor+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b="1" kern="1200" dirty="0" smtClean="0">
              <a:solidFill>
                <a:schemeClr val="tx1"/>
              </a:solidFill>
              <a:latin typeface="Arial Narrow" pitchFamily="34" charset="0"/>
            </a:rPr>
            <a:t>evaluation</a:t>
          </a:r>
          <a:endParaRPr lang="id-ID" sz="26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2246378" y="1372706"/>
        <a:ext cx="1435317" cy="1086028"/>
      </dsp:txXfrm>
    </dsp:sp>
    <dsp:sp modelId="{0AE33166-748A-42FD-A2DD-CDF9AE106DA2}">
      <dsp:nvSpPr>
        <dsp:cNvPr id="0" name=""/>
        <dsp:cNvSpPr/>
      </dsp:nvSpPr>
      <dsp:spPr>
        <a:xfrm rot="19994193">
          <a:off x="3898114" y="1114222"/>
          <a:ext cx="282470" cy="5183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1">
              <a:tint val="60000"/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100" b="1" kern="1200">
            <a:solidFill>
              <a:schemeClr val="tx1"/>
            </a:solidFill>
          </a:endParaRPr>
        </a:p>
      </dsp:txBody>
      <dsp:txXfrm>
        <a:off x="3902653" y="1236974"/>
        <a:ext cx="197729" cy="3110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16FA152-EF4D-4CB4-ADB1-96CF1FAFCB72}" type="datetimeFigureOut">
              <a:rPr lang="id-ID"/>
              <a:pPr>
                <a:defRPr/>
              </a:pPr>
              <a:t>19/12/2014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d-ID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id-ID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D8FC406-7A36-4AE4-B226-C42F1B51508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12770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1A6C3A-B29D-4AF7-A22F-22F0E5F0D871}" type="slidenum">
              <a:rPr lang="en-US"/>
              <a:pPr/>
              <a:t>2</a:t>
            </a:fld>
            <a:endParaRPr lang="en-US"/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91" tIns="43246" rIns="86491" bIns="43246" anchor="b"/>
          <a:lstStyle/>
          <a:p>
            <a:pPr algn="r" defTabSz="863600"/>
            <a:fld id="{AB3BE2AF-129B-47D1-A371-CDA5457D472B}" type="slidenum">
              <a:rPr lang="en-US" sz="1200">
                <a:latin typeface="Times New Roman" pitchFamily="18" charset="0"/>
              </a:rPr>
              <a:pPr algn="r" defTabSz="863600"/>
              <a:t>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819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86491" tIns="43246" rIns="86491" bIns="43246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Clr>
                <a:srgbClr val="FF9900"/>
              </a:buClr>
              <a:buSzPct val="110000"/>
            </a:pPr>
            <a:r>
              <a:rPr lang="en-US" smtClean="0">
                <a:cs typeface="Times New Roman" pitchFamily="18" charset="0"/>
              </a:rPr>
              <a:t>More than 150 studies on hospital malnutrition have been conducted since 1974.</a:t>
            </a:r>
            <a:r>
              <a:rPr lang="es-ES_tradnl" smtClean="0">
                <a:cs typeface="Times New Roman" pitchFamily="18" charset="0"/>
              </a:rPr>
              <a:t> </a:t>
            </a:r>
            <a:r>
              <a:rPr lang="en-US" smtClean="0">
                <a:cs typeface="Times New Roman" pitchFamily="18" charset="0"/>
              </a:rPr>
              <a:t>the results strongly indicate that between 30% and 60% of hospitalized patients show some evidence of malnutrition. </a:t>
            </a:r>
          </a:p>
          <a:p>
            <a:pPr>
              <a:spcBef>
                <a:spcPct val="0"/>
              </a:spcBef>
              <a:buClr>
                <a:srgbClr val="FF9900"/>
              </a:buClr>
              <a:buSzPct val="110000"/>
            </a:pPr>
            <a:endParaRPr lang="pt-BR" sz="1600" smtClean="0">
              <a:solidFill>
                <a:srgbClr val="FFFF66"/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Up to 50 % of the pts were </a:t>
            </a:r>
            <a:r>
              <a:rPr lang="en-US" smtClean="0"/>
              <a:t>already </a:t>
            </a:r>
            <a:r>
              <a:rPr lang="en-US" smtClean="0">
                <a:sym typeface="Wingdings" pitchFamily="2" charset="2"/>
              </a:rPr>
              <a:t>malnourished on admission. A</a:t>
            </a:r>
            <a:r>
              <a:rPr lang="en-US" smtClean="0">
                <a:solidFill>
                  <a:srgbClr val="000000"/>
                </a:solidFill>
                <a:sym typeface="Wingdings" pitchFamily="2" charset="2"/>
              </a:rPr>
              <a:t>bout </a:t>
            </a:r>
            <a:r>
              <a:rPr lang="en-US" smtClean="0">
                <a:solidFill>
                  <a:srgbClr val="000000"/>
                </a:solidFill>
              </a:rPr>
              <a:t>75 % of them </a:t>
            </a:r>
            <a:r>
              <a:rPr lang="en-US" smtClean="0"/>
              <a:t>continue to lose weight</a:t>
            </a:r>
            <a:r>
              <a:rPr lang="en-US" smtClean="0">
                <a:solidFill>
                  <a:srgbClr val="000000"/>
                </a:solidFill>
              </a:rPr>
              <a:t> &amp; their nutritional status declines with extended hospital stays and more than 10 % of them develop </a:t>
            </a:r>
            <a:r>
              <a:rPr lang="en-US" smtClean="0">
                <a:solidFill>
                  <a:srgbClr val="000000"/>
                </a:solidFill>
                <a:sym typeface="Wingdings" pitchFamily="2" charset="2"/>
              </a:rPr>
              <a:t>severe malnutrition</a:t>
            </a:r>
            <a:r>
              <a:rPr lang="en-US" sz="1600" smtClean="0">
                <a:solidFill>
                  <a:schemeClr val="bg1"/>
                </a:solidFill>
                <a:latin typeface="Arial Narrow" pitchFamily="34" charset="0"/>
                <a:sym typeface="Wingdings" pitchFamily="2" charset="2"/>
              </a:rPr>
              <a:t>. However,</a:t>
            </a:r>
            <a:r>
              <a:rPr lang="en-US" smtClean="0">
                <a:cs typeface="Times New Roman" pitchFamily="18" charset="0"/>
              </a:rPr>
              <a:t> only 12.5% of malnourished patients were identified.</a:t>
            </a:r>
          </a:p>
          <a:p>
            <a:pPr>
              <a:spcBef>
                <a:spcPct val="0"/>
              </a:spcBef>
            </a:pPr>
            <a:endParaRPr lang="es-ES_tradnl" smtClean="0">
              <a:solidFill>
                <a:srgbClr val="000000"/>
              </a:solidFill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en-US" smtClean="0">
                <a:cs typeface="Times New Roman" pitchFamily="18" charset="0"/>
              </a:rPr>
              <a:t>Malnutrition in hospital is generally unidentified and important parameters, such as height and weight, were not even recorded in many cases; weight loss, low serum albumin levels, and neglect of nutritional supplementation, were alarmingly common. . Butterworth mentioned this in his report titled, “The Skeleton in the Hospital Closet,”  in which it was concluded as a </a:t>
            </a:r>
            <a:r>
              <a:rPr lang="en-US" smtClean="0">
                <a:solidFill>
                  <a:srgbClr val="000000"/>
                </a:solidFill>
              </a:rPr>
              <a:t>problem of physician awareness.</a:t>
            </a:r>
            <a:endParaRPr lang="en-US" smtClean="0"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endParaRPr lang="en-US" smtClean="0"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en-US" smtClean="0">
                <a:cs typeface="Times New Roman" pitchFamily="18" charset="0"/>
              </a:rPr>
              <a:t>Butterworth CE. </a:t>
            </a:r>
            <a:r>
              <a:rPr lang="en-US" i="1" smtClean="0">
                <a:cs typeface="Times New Roman" pitchFamily="18" charset="0"/>
              </a:rPr>
              <a:t>Nutr Today</a:t>
            </a:r>
            <a:r>
              <a:rPr lang="en-US" smtClean="0">
                <a:cs typeface="Times New Roman" pitchFamily="18" charset="0"/>
              </a:rPr>
              <a:t> 1974; Mar/Apr: 4-8.</a:t>
            </a:r>
            <a:r>
              <a:rPr lang="en-US" smtClean="0"/>
              <a:t> </a:t>
            </a:r>
          </a:p>
          <a:p>
            <a:pPr>
              <a:spcBef>
                <a:spcPct val="0"/>
              </a:spcBef>
            </a:pPr>
            <a:endParaRPr lang="es-ES_tradnl" smtClean="0">
              <a:solidFill>
                <a:srgbClr val="000000"/>
              </a:solidFill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endParaRPr lang="en-US" smtClean="0">
              <a:solidFill>
                <a:schemeClr val="bg1"/>
              </a:solidFill>
              <a:latin typeface="Arial Narrow" pitchFamily="34" charset="0"/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84AABA6-7D8E-462F-A93E-EEC69CD019F6}" type="slidenum">
              <a:rPr lang="en-US"/>
              <a:pPr/>
              <a:t>3</a:t>
            </a:fld>
            <a:endParaRPr lang="en-US"/>
          </a:p>
        </p:txBody>
      </p:sp>
      <p:sp>
        <p:nvSpPr>
          <p:cNvPr id="8294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88" tIns="43245" rIns="86488" bIns="43245" anchor="b"/>
          <a:lstStyle/>
          <a:p>
            <a:pPr algn="r" defTabSz="863600"/>
            <a:fld id="{576520A7-E624-4198-BAE1-8FF4C5941632}" type="slidenum">
              <a:rPr lang="en-US" sz="1100">
                <a:latin typeface="Times New Roman" pitchFamily="18" charset="0"/>
              </a:rPr>
              <a:pPr algn="r" defTabSz="863600"/>
              <a:t>3</a:t>
            </a:fld>
            <a:endParaRPr lang="en-US" sz="1100">
              <a:latin typeface="Times New Roman" pitchFamily="18" charset="0"/>
            </a:endParaRPr>
          </a:p>
        </p:txBody>
      </p:sp>
      <p:sp>
        <p:nvSpPr>
          <p:cNvPr id="829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988" y="4341813"/>
            <a:ext cx="5026025" cy="4116387"/>
          </a:xfrm>
          <a:noFill/>
        </p:spPr>
        <p:txBody>
          <a:bodyPr wrap="square" lIns="86488" tIns="43245" rIns="86488" bIns="4324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9694D5-F425-4744-90B8-70AAA82CDFAB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82C2A1-18D7-4DFA-843C-BCF7B59DA79D}" type="slidenum">
              <a:rPr lang="en-US"/>
              <a:pPr/>
              <a:t>5</a:t>
            </a:fld>
            <a:endParaRPr lang="en-US"/>
          </a:p>
        </p:txBody>
      </p:sp>
      <p:sp>
        <p:nvSpPr>
          <p:cNvPr id="8499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88" tIns="43245" rIns="86488" bIns="43245" anchor="b"/>
          <a:lstStyle/>
          <a:p>
            <a:pPr algn="r" defTabSz="863600"/>
            <a:fld id="{F29A6EC6-3111-48C6-B87C-99283B2F2BD8}" type="slidenum">
              <a:rPr lang="en-US" sz="1100">
                <a:latin typeface="Times New Roman" pitchFamily="18" charset="0"/>
              </a:rPr>
              <a:pPr algn="r" defTabSz="863600"/>
              <a:t>5</a:t>
            </a:fld>
            <a:endParaRPr lang="en-US" sz="1100">
              <a:latin typeface="Times New Roman" pitchFamily="18" charset="0"/>
            </a:endParaRPr>
          </a:p>
        </p:txBody>
      </p:sp>
      <p:sp>
        <p:nvSpPr>
          <p:cNvPr id="849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988" y="4341813"/>
            <a:ext cx="5026025" cy="4116387"/>
          </a:xfrm>
          <a:noFill/>
        </p:spPr>
        <p:txBody>
          <a:bodyPr wrap="square" lIns="86488" tIns="43245" rIns="86488" bIns="4324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C1413E-C522-40A2-A9D8-DB09F5AC78DC}" type="slidenum">
              <a:rPr lang="en-US"/>
              <a:pPr/>
              <a:t>6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FF9900"/>
                </a:solidFill>
                <a:latin typeface="Arial" charset="0"/>
              </a:rPr>
              <a:t>Evidenced based solutions: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accent1"/>
                </a:solidFill>
                <a:latin typeface="Arial" charset="0"/>
                <a:sym typeface="Wingdings" pitchFamily="2" charset="2"/>
              </a:rPr>
              <a:t>Early detection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accent1"/>
                </a:solidFill>
                <a:latin typeface="Arial" charset="0"/>
                <a:sym typeface="Wingdings" pitchFamily="2" charset="2"/>
              </a:rPr>
              <a:t>Adequate Nutritional Management</a:t>
            </a:r>
            <a:r>
              <a:rPr lang="en-US" sz="1100" dirty="0">
                <a:solidFill>
                  <a:schemeClr val="accent1"/>
                </a:solidFill>
                <a:sym typeface="Wingdings" pitchFamily="2" charset="2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Nutritional Support</a:t>
            </a:r>
            <a:r>
              <a:rPr lang="en-US" dirty="0" smtClean="0">
                <a:latin typeface="Arial" charset="0"/>
              </a:rPr>
              <a:t> (NS)</a:t>
            </a:r>
            <a:endParaRPr lang="en-US" sz="1100" dirty="0">
              <a:solidFill>
                <a:schemeClr val="accent1"/>
              </a:solidFill>
              <a:latin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077FF0-3C17-428D-98FF-BD72CA9FB39F}" type="slidenum">
              <a:rPr lang="en-US"/>
              <a:pPr/>
              <a:t>8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23C842-1195-408B-B5CC-566BED08DF18}" type="slidenum">
              <a:rPr lang="en-US"/>
              <a:pPr/>
              <a:t>9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smtClean="0">
              <a:latin typeface="Arial" charset="0"/>
            </a:endParaRPr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43EEAE-F675-4E74-9A23-0694B61D4E15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93763"/>
            <a:fld id="{304FEC1E-0999-4D6A-9C5C-C1825BEFABA6}" type="slidenum">
              <a:rPr lang="en-US"/>
              <a:pPr defTabSz="893763"/>
              <a:t>12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7E0D70-1113-4996-9ECC-491AA0643AA6}" type="slidenum">
              <a:rPr lang="en-US"/>
              <a:pPr/>
              <a:t>13</a:t>
            </a:fld>
            <a:endParaRPr lang="en-US"/>
          </a:p>
        </p:txBody>
      </p:sp>
      <p:sp>
        <p:nvSpPr>
          <p:cNvPr id="9113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88" tIns="43245" rIns="86488" bIns="43245" anchor="b"/>
          <a:lstStyle/>
          <a:p>
            <a:pPr algn="r" defTabSz="863600"/>
            <a:fld id="{1DA8828B-6DCC-44BD-A7DE-FED677EF361F}" type="slidenum">
              <a:rPr lang="en-US" sz="1100">
                <a:latin typeface="Times New Roman" pitchFamily="18" charset="0"/>
              </a:rPr>
              <a:pPr algn="r" defTabSz="863600"/>
              <a:t>13</a:t>
            </a:fld>
            <a:endParaRPr lang="en-US" sz="1100">
              <a:latin typeface="Times New Roman" pitchFamily="18" charset="0"/>
            </a:endParaRPr>
          </a:p>
        </p:txBody>
      </p:sp>
      <p:sp>
        <p:nvSpPr>
          <p:cNvPr id="911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988" y="4341813"/>
            <a:ext cx="5026025" cy="4116387"/>
          </a:xfrm>
          <a:noFill/>
        </p:spPr>
        <p:txBody>
          <a:bodyPr wrap="square" lIns="86488" tIns="43245" rIns="86488" bIns="4324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smtClean="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A095E4-BC15-4E56-9EFB-120B406ADEAA}" type="slidenum">
              <a:rPr lang="en-US"/>
              <a:pPr/>
              <a:t>14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smtClean="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smtClean="0"/>
          </a:p>
        </p:txBody>
      </p:sp>
      <p:sp>
        <p:nvSpPr>
          <p:cNvPr id="9318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fld id="{C3E42267-5916-43B6-986B-BAEF7C98CE58}" type="datetime1">
              <a:rPr lang="en-US"/>
              <a:pPr/>
              <a:t>12/19/2014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94A43B-AF1A-4221-8DCE-215BC1D62D99}" type="slidenum">
              <a:rPr lang="en-US"/>
              <a:pPr/>
              <a:t>61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615" y="4267096"/>
            <a:ext cx="5028579" cy="411464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tx2"/>
                </a:solidFill>
                <a:cs typeface="Arial" charset="0"/>
              </a:rPr>
              <a:t>When an individual is severely malnourished, weight loss impacts all body components based on the type of nutritional deprivation.</a:t>
            </a:r>
            <a:r>
              <a:rPr lang="es-CO">
                <a:solidFill>
                  <a:schemeClr val="tx2"/>
                </a:solidFill>
                <a:cs typeface="Arial" charset="0"/>
              </a:rPr>
              <a:t> </a:t>
            </a:r>
            <a:r>
              <a:rPr lang="en-US">
                <a:solidFill>
                  <a:schemeClr val="tx2"/>
                </a:solidFill>
                <a:cs typeface="Arial" charset="0"/>
              </a:rPr>
              <a:t>However, regardless of the type of malnutrition, malnourished patients always suffer a reduction in body cell mass (metabolically active tissue).</a:t>
            </a:r>
            <a:r>
              <a:rPr lang="es-CO">
                <a:solidFill>
                  <a:schemeClr val="tx2"/>
                </a:solidFill>
                <a:cs typeface="Arial" charset="0"/>
              </a:rPr>
              <a:t> </a:t>
            </a:r>
            <a:r>
              <a:rPr lang="en-US">
                <a:solidFill>
                  <a:schemeClr val="tx2"/>
                </a:solidFill>
                <a:cs typeface="Arial" charset="0"/>
              </a:rPr>
              <a:t>Therefore, in these patients, the energy expenditure calculation must be made using actual weight.</a:t>
            </a:r>
            <a:r>
              <a:rPr lang="es-CO">
                <a:solidFill>
                  <a:schemeClr val="tx2"/>
                </a:solidFill>
                <a:cs typeface="Arial" charset="0"/>
              </a:rPr>
              <a:t> </a:t>
            </a:r>
            <a:r>
              <a:rPr lang="en-US">
                <a:solidFill>
                  <a:schemeClr val="tx2"/>
                </a:solidFill>
                <a:cs typeface="Arial" charset="0"/>
              </a:rPr>
              <a:t>If ideal or usual weight is used, there is a risk of overestimating calorie needs.</a:t>
            </a:r>
          </a:p>
          <a:p>
            <a:endParaRPr lang="es-CO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BA0375-5A44-46D3-8766-3AC32FB660CB}" type="slidenum">
              <a:rPr lang="en-US"/>
              <a:pPr/>
              <a:t>62</a:t>
            </a:fld>
            <a:endParaRPr 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  <a:cs typeface="Times New Roman" pitchFamily="18" charset="0"/>
              </a:rPr>
              <a:t>In obese patients, a significant portion of weight gain is secondary to an expansion in fat mass.</a:t>
            </a:r>
            <a:r>
              <a:rPr lang="es-CO">
                <a:solidFill>
                  <a:schemeClr val="tx2"/>
                </a:solidFill>
                <a:cs typeface="Times New Roman" pitchFamily="18" charset="0"/>
              </a:rPr>
              <a:t> M</a:t>
            </a:r>
            <a:r>
              <a:rPr lang="en-US">
                <a:solidFill>
                  <a:schemeClr val="tx2"/>
                </a:solidFill>
                <a:cs typeface="Times New Roman" pitchFamily="18" charset="0"/>
              </a:rPr>
              <a:t>etabolically, fat is considered inactive tissue.</a:t>
            </a:r>
            <a:r>
              <a:rPr lang="es-CO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en-US">
                <a:solidFill>
                  <a:schemeClr val="tx2"/>
                </a:solidFill>
                <a:cs typeface="Times New Roman" pitchFamily="18" charset="0"/>
              </a:rPr>
              <a:t>Therefore, in these patients, energy expenditure calculation should be made using ideal weight to avoid overestimating calorie needs.</a:t>
            </a:r>
            <a:r>
              <a:rPr lang="es-CO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en-US">
                <a:solidFill>
                  <a:schemeClr val="tx2"/>
                </a:solidFill>
                <a:cs typeface="Times New Roman" pitchFamily="18" charset="0"/>
              </a:rPr>
              <a:t>This is important in hypercatabolic patients, where overfeeding may be particularly dangerous.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Jumlah porsi diatas tidak baku…tetap sesuaikan dengan kebutuhan energi sehari. Perhitungan diatas didasarkan pada kebutuhan energi 2000 – 2500 kkal/hari. Namun jumlah tersebut dapat digunakan sebagai rekomendasi utk pola makan sehat</a:t>
            </a: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4229FA-1B3F-47FB-9EAA-97BCE31D778C}" type="slidenum">
              <a:rPr lang="en-US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96085-E20F-4B04-9663-248068C8E8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35135-CE14-4632-8DA0-DB28C36847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E0B6-9C57-4505-9205-C8E5A7BD2A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381D0-DADC-4E49-8B66-2DF20914E1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D0214-C021-45D1-AAF5-DE2F828F2C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FEDAD-A848-4582-8638-43B4FAD469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3D86D-1639-429C-A3E8-39E1B0971C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B1A85-4F34-4489-B6F6-13A10DC60B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4DBC8-28B2-4CA4-9506-15E19B3308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3DBBD-4C34-414C-BC47-380A380293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CDC7D-FBD0-403E-BC4C-34BBEDBB95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1F099-69A9-41DF-9ED0-943D87D769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53F03-11D6-4A2E-91C4-FDEEC24B5B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AEBE42E-F017-4F9A-B592-739E167BA5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895" r:id="rId4"/>
    <p:sldLayoutId id="2147483901" r:id="rId5"/>
    <p:sldLayoutId id="2147483896" r:id="rId6"/>
    <p:sldLayoutId id="2147483902" r:id="rId7"/>
    <p:sldLayoutId id="2147483903" r:id="rId8"/>
    <p:sldLayoutId id="2147483904" r:id="rId9"/>
    <p:sldLayoutId id="2147483897" r:id="rId10"/>
    <p:sldLayoutId id="2147483905" r:id="rId11"/>
    <p:sldLayoutId id="2147483906" r:id="rId12"/>
    <p:sldLayoutId id="214748390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b="1" dirty="0" smtClean="0">
                <a:solidFill>
                  <a:srgbClr val="FFC000"/>
                </a:solidFill>
              </a:rPr>
              <a:t>Dasar diagnosa dan terapi gizi GIZI KLINIK</a:t>
            </a:r>
            <a:endParaRPr lang="id-ID" b="1" dirty="0">
              <a:solidFill>
                <a:srgbClr val="FFC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id-ID" b="1" smtClean="0">
                <a:solidFill>
                  <a:schemeClr val="tx1"/>
                </a:solidFill>
              </a:rPr>
              <a:t>dr. Tirta Prawita Sari, MSc., Sp.GK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3"/>
          <p:cNvSpPr txBox="1">
            <a:spLocks noGrp="1" noChangeArrowheads="1"/>
          </p:cNvSpPr>
          <p:nvPr/>
        </p:nvSpPr>
        <p:spPr bwMode="auto">
          <a:xfrm>
            <a:off x="1143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fld id="{C5B19ED9-4E6A-4C49-B0D6-E5072CBCCD68}" type="datetime1">
              <a:rPr lang="id-ID" sz="1400">
                <a:latin typeface="Times New Roman" pitchFamily="18" charset="0"/>
              </a:rPr>
              <a:pPr/>
              <a:t>19/12/2014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13315" name="Rectangle 15"/>
          <p:cNvSpPr txBox="1">
            <a:spLocks noGrp="1" noChangeArrowheads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0C12F5AB-2819-4885-AFF7-DF8787FD8980}" type="slidenum">
              <a:rPr lang="en-US" sz="1400">
                <a:latin typeface="Times New Roman" pitchFamily="18" charset="0"/>
              </a:rPr>
              <a:pPr algn="r"/>
              <a:t>2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13316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F0D50B75-607E-4955-9442-1B41A375FD08}" type="slidenum">
              <a:rPr lang="en-US" sz="1400">
                <a:latin typeface="Times New Roman" pitchFamily="18" charset="0"/>
              </a:rPr>
              <a:pPr algn="r"/>
              <a:t>2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4167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1625"/>
            <a:ext cx="8305800" cy="1066800"/>
          </a:xfrm>
        </p:spPr>
        <p:txBody>
          <a:bodyPr/>
          <a:lstStyle/>
          <a:p>
            <a:pPr>
              <a:defRPr/>
            </a:pPr>
            <a:r>
              <a:rPr lang="pt-BR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Times New Roman" pitchFamily="18" charset="0"/>
              </a:rPr>
              <a:t>Hospital malnutrition</a:t>
            </a:r>
            <a:endParaRPr lang="en-US" dirty="0">
              <a:solidFill>
                <a:srgbClr val="00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3318" name="Date Placeholder 5"/>
          <p:cNvSpPr txBox="1">
            <a:spLocks noGrp="1"/>
          </p:cNvSpPr>
          <p:nvPr/>
        </p:nvSpPr>
        <p:spPr bwMode="auto">
          <a:xfrm>
            <a:off x="1143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fld id="{13C260B5-FFD5-41AB-B124-8E419ADEBEFC}" type="datetime1">
              <a:rPr lang="id-ID" sz="1400">
                <a:latin typeface="Times New Roman" pitchFamily="18" charset="0"/>
              </a:rPr>
              <a:pPr/>
              <a:t>19/12/2014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13319" name="Text Box 10"/>
          <p:cNvSpPr txBox="1">
            <a:spLocks noChangeArrowheads="1"/>
          </p:cNvSpPr>
          <p:nvPr/>
        </p:nvSpPr>
        <p:spPr bwMode="auto">
          <a:xfrm>
            <a:off x="-57150" y="6248400"/>
            <a:ext cx="5105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 sz="1400">
              <a:solidFill>
                <a:srgbClr val="660033"/>
              </a:solidFill>
            </a:endParaRPr>
          </a:p>
          <a:p>
            <a:pPr algn="r"/>
            <a:r>
              <a:rPr lang="en-US" sz="1400">
                <a:solidFill>
                  <a:srgbClr val="FF9900"/>
                </a:solidFill>
                <a:latin typeface="Times New Roman" pitchFamily="18" charset="0"/>
              </a:rPr>
              <a:t>ESPEN Guidelines  2006; </a:t>
            </a:r>
            <a:r>
              <a:rPr lang="en-US" sz="1400">
                <a:solidFill>
                  <a:srgbClr val="FF9900"/>
                </a:solidFill>
              </a:rPr>
              <a:t>Total Nutritional Therapy, version 2.0</a:t>
            </a:r>
            <a:r>
              <a:rPr lang="en-US">
                <a:solidFill>
                  <a:srgbClr val="660033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625" y="1781175"/>
            <a:ext cx="7029450" cy="461963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2400" dirty="0">
                <a:solidFill>
                  <a:schemeClr val="bg1"/>
                </a:solidFill>
                <a:latin typeface="+mj-lt"/>
              </a:rPr>
              <a:t>30 – 60% hospitalized pts :evident  for malnutrition </a:t>
            </a:r>
          </a:p>
        </p:txBody>
      </p:sp>
      <p:sp>
        <p:nvSpPr>
          <p:cNvPr id="13321" name="Down Arrow 10"/>
          <p:cNvSpPr>
            <a:spLocks noChangeArrowheads="1"/>
          </p:cNvSpPr>
          <p:nvPr/>
        </p:nvSpPr>
        <p:spPr bwMode="auto">
          <a:xfrm>
            <a:off x="1130300" y="2382838"/>
            <a:ext cx="6954838" cy="38417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algn="ctr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  <p:sp>
        <p:nvSpPr>
          <p:cNvPr id="12" name="Rounded Rectangle 11"/>
          <p:cNvSpPr/>
          <p:nvPr/>
        </p:nvSpPr>
        <p:spPr bwMode="auto">
          <a:xfrm>
            <a:off x="144463" y="3216275"/>
            <a:ext cx="2574925" cy="714375"/>
          </a:xfrm>
          <a:prstGeom prst="roundRect">
            <a:avLst/>
          </a:prstGeom>
          <a:solidFill>
            <a:srgbClr val="00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b="1" dirty="0">
                <a:solidFill>
                  <a:schemeClr val="bg1"/>
                </a:solidFill>
                <a:latin typeface="+mn-lt"/>
              </a:rPr>
              <a:t>50% malnourished on admisssion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3160713" y="2881313"/>
            <a:ext cx="2517775" cy="1327150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dirty="0">
                <a:latin typeface="+mn-lt"/>
              </a:rPr>
              <a:t>75% declining nutr.stat with extended hospital stay </a:t>
            </a:r>
          </a:p>
        </p:txBody>
      </p:sp>
      <p:sp>
        <p:nvSpPr>
          <p:cNvPr id="5132" name="Right Arrow 13"/>
          <p:cNvSpPr>
            <a:spLocks noChangeArrowheads="1"/>
          </p:cNvSpPr>
          <p:nvPr/>
        </p:nvSpPr>
        <p:spPr bwMode="auto">
          <a:xfrm>
            <a:off x="2767013" y="3146425"/>
            <a:ext cx="265112" cy="7937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C00"/>
          </a:solidFill>
          <a:ln w="9525" algn="ctr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  <p:sp>
        <p:nvSpPr>
          <p:cNvPr id="16" name="12-Point Star 15"/>
          <p:cNvSpPr/>
          <p:nvPr/>
        </p:nvSpPr>
        <p:spPr bwMode="auto">
          <a:xfrm>
            <a:off x="5102225" y="2759075"/>
            <a:ext cx="4186238" cy="1555750"/>
          </a:xfrm>
          <a:prstGeom prst="star12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bg1"/>
                </a:solidFill>
                <a:latin typeface="+mn-lt"/>
              </a:rPr>
              <a:t>10%: Severe malnutrition</a:t>
            </a:r>
          </a:p>
        </p:txBody>
      </p:sp>
      <p:cxnSp>
        <p:nvCxnSpPr>
          <p:cNvPr id="5134" name="Straight Arrow Connector 14"/>
          <p:cNvCxnSpPr>
            <a:cxnSpLocks noChangeShapeType="1"/>
          </p:cNvCxnSpPr>
          <p:nvPr/>
        </p:nvCxnSpPr>
        <p:spPr bwMode="auto">
          <a:xfrm flipH="1">
            <a:off x="4619625" y="3416300"/>
            <a:ext cx="1709738" cy="1179513"/>
          </a:xfrm>
          <a:prstGeom prst="straightConnector1">
            <a:avLst/>
          </a:prstGeom>
          <a:noFill/>
          <a:ln w="76200" algn="ctr">
            <a:solidFill>
              <a:srgbClr val="FFFF00"/>
            </a:solidFill>
            <a:round/>
            <a:headEnd/>
            <a:tailEnd type="arrow" w="med" len="med"/>
          </a:ln>
        </p:spPr>
      </p:cxnSp>
      <p:sp>
        <p:nvSpPr>
          <p:cNvPr id="18" name="TextBox 17"/>
          <p:cNvSpPr txBox="1"/>
          <p:nvPr/>
        </p:nvSpPr>
        <p:spPr>
          <a:xfrm>
            <a:off x="762000" y="4356100"/>
            <a:ext cx="376237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2400" dirty="0">
                <a:solidFill>
                  <a:srgbClr val="FFFF00"/>
                </a:solidFill>
                <a:latin typeface="+mn-lt"/>
              </a:rPr>
              <a:t>Only 12,5% identified</a:t>
            </a:r>
          </a:p>
        </p:txBody>
      </p:sp>
      <p:cxnSp>
        <p:nvCxnSpPr>
          <p:cNvPr id="5136" name="Straight Connector 20"/>
          <p:cNvCxnSpPr>
            <a:cxnSpLocks noChangeShapeType="1"/>
          </p:cNvCxnSpPr>
          <p:nvPr/>
        </p:nvCxnSpPr>
        <p:spPr bwMode="auto">
          <a:xfrm>
            <a:off x="0" y="4981575"/>
            <a:ext cx="9144000" cy="0"/>
          </a:xfrm>
          <a:prstGeom prst="line">
            <a:avLst/>
          </a:prstGeom>
          <a:noFill/>
          <a:ln w="76200" algn="ctr">
            <a:solidFill>
              <a:schemeClr val="bg1"/>
            </a:solidFill>
            <a:round/>
            <a:headEnd/>
            <a:tailEnd/>
          </a:ln>
        </p:spPr>
      </p:cxnSp>
      <p:sp>
        <p:nvSpPr>
          <p:cNvPr id="5137" name="TextBox 21"/>
          <p:cNvSpPr txBox="1">
            <a:spLocks noChangeArrowheads="1"/>
          </p:cNvSpPr>
          <p:nvPr/>
        </p:nvSpPr>
        <p:spPr bwMode="auto">
          <a:xfrm>
            <a:off x="409575" y="5365750"/>
            <a:ext cx="4090988" cy="9540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2800">
                <a:solidFill>
                  <a:srgbClr val="FF0000"/>
                </a:solidFill>
                <a:latin typeface="Arial Black" pitchFamily="34" charset="0"/>
              </a:rPr>
              <a:t>The skeleton in the hospital closet</a:t>
            </a:r>
          </a:p>
        </p:txBody>
      </p:sp>
      <p:sp>
        <p:nvSpPr>
          <p:cNvPr id="5138" name="TextBox 22"/>
          <p:cNvSpPr txBox="1">
            <a:spLocks noChangeArrowheads="1"/>
          </p:cNvSpPr>
          <p:nvPr/>
        </p:nvSpPr>
        <p:spPr bwMode="auto">
          <a:xfrm>
            <a:off x="5438775" y="5221288"/>
            <a:ext cx="3055938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2800">
                <a:latin typeface="Segoe Print" pitchFamily="2" charset="0"/>
              </a:rPr>
              <a:t>A problem of physician awareness</a:t>
            </a:r>
          </a:p>
        </p:txBody>
      </p:sp>
      <p:sp>
        <p:nvSpPr>
          <p:cNvPr id="5139" name="Right Arrow 23"/>
          <p:cNvSpPr>
            <a:spLocks noChangeArrowheads="1"/>
          </p:cNvSpPr>
          <p:nvPr/>
        </p:nvSpPr>
        <p:spPr bwMode="auto">
          <a:xfrm>
            <a:off x="4813300" y="5149850"/>
            <a:ext cx="481013" cy="134778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5132" grpId="0" animBg="1"/>
      <p:bldP spid="16" grpId="0" animBg="1"/>
      <p:bldP spid="18" grpId="0"/>
      <p:bldP spid="5137" grpId="0" animBg="1"/>
      <p:bldP spid="5138" grpId="0"/>
      <p:bldP spid="51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142D56E8-DDFD-49E1-AD36-0858A39012F9}" type="slidenum">
              <a:rPr lang="en-US" sz="1400">
                <a:latin typeface="Times New Roman" pitchFamily="18" charset="0"/>
              </a:rPr>
              <a:pPr algn="r"/>
              <a:t>3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33797" name="AutoShape 4"/>
          <p:cNvSpPr>
            <a:spLocks noChangeArrowheads="1"/>
          </p:cNvSpPr>
          <p:nvPr/>
        </p:nvSpPr>
        <p:spPr bwMode="auto">
          <a:xfrm>
            <a:off x="2114550" y="2141170"/>
            <a:ext cx="5029200" cy="399671"/>
          </a:xfrm>
          <a:prstGeom prst="flowChartMerge">
            <a:avLst/>
          </a:prstGeom>
          <a:solidFill>
            <a:srgbClr val="FFC000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1003">
            <a:schemeClr val="dk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en-US" sz="2400"/>
          </a:p>
        </p:txBody>
      </p:sp>
      <p:sp>
        <p:nvSpPr>
          <p:cNvPr id="14340" name="Rectangle 14"/>
          <p:cNvSpPr>
            <a:spLocks noChangeArrowheads="1"/>
          </p:cNvSpPr>
          <p:nvPr/>
        </p:nvSpPr>
        <p:spPr bwMode="auto">
          <a:xfrm>
            <a:off x="611188" y="6069013"/>
            <a:ext cx="7064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solidFill>
                  <a:srgbClr val="FF9900"/>
                </a:solidFill>
              </a:rPr>
              <a:t>McWhirter J P  and  Pennington  C R. Incidence and recognition of malnutrition in hospital   </a:t>
            </a:r>
            <a:r>
              <a:rPr lang="en-US" sz="1200" i="1">
                <a:solidFill>
                  <a:srgbClr val="FF9900"/>
                </a:solidFill>
              </a:rPr>
              <a:t>BMJ</a:t>
            </a:r>
            <a:r>
              <a:rPr lang="en-US" sz="1200">
                <a:solidFill>
                  <a:srgbClr val="FF9900"/>
                </a:solidFill>
              </a:rPr>
              <a:t> 1994;308:945-948 </a:t>
            </a:r>
          </a:p>
        </p:txBody>
      </p:sp>
      <p:sp>
        <p:nvSpPr>
          <p:cNvPr id="14341" name="Slide Number Placeholder 5"/>
          <p:cNvSpPr txBox="1">
            <a:spLocks noGrp="1"/>
          </p:cNvSpPr>
          <p:nvPr/>
        </p:nvSpPr>
        <p:spPr bwMode="auto">
          <a:xfrm>
            <a:off x="8743950" y="6400800"/>
            <a:ext cx="400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21F79C45-F4E2-42CC-B67F-8B577337C65A}" type="slidenum">
              <a:rPr lang="en-US" sz="1400">
                <a:latin typeface="Times New Roman" pitchFamily="18" charset="0"/>
              </a:rPr>
              <a:pPr algn="r"/>
              <a:t>3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14342" name="Date Placeholder 5"/>
          <p:cNvSpPr txBox="1">
            <a:spLocks noGrp="1"/>
          </p:cNvSpPr>
          <p:nvPr/>
        </p:nvSpPr>
        <p:spPr bwMode="auto">
          <a:xfrm>
            <a:off x="114300" y="6400800"/>
            <a:ext cx="1162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fld id="{30BE673D-3275-4699-B053-48D2D468C9EF}" type="datetime1">
              <a:rPr lang="id-ID" sz="1400">
                <a:latin typeface="Times New Roman" pitchFamily="18" charset="0"/>
              </a:rPr>
              <a:pPr/>
              <a:t>19/12/2014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09750" y="817563"/>
            <a:ext cx="5516563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3200" dirty="0">
                <a:latin typeface="+mn-lt"/>
              </a:rPr>
              <a:t>CLINICAL IMPLICATION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0713" y="2671763"/>
            <a:ext cx="8066087" cy="830262"/>
          </a:xfrm>
          <a:prstGeom prst="rect">
            <a:avLst/>
          </a:prstGeom>
          <a:solidFill>
            <a:srgbClr val="99FF99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d-ID" sz="2400" dirty="0">
                <a:solidFill>
                  <a:schemeClr val="bg1"/>
                </a:solidFill>
                <a:latin typeface="+mn-lt"/>
              </a:rPr>
              <a:t>IMPAIRED IMUNE STATUS </a:t>
            </a:r>
            <a:r>
              <a:rPr lang="id-ID" sz="2400" dirty="0">
                <a:solidFill>
                  <a:schemeClr val="bg1"/>
                </a:solidFill>
                <a:latin typeface="+mn-lt"/>
                <a:sym typeface="Wingdings" pitchFamily="2" charset="2"/>
              </a:rPr>
              <a:t> ADVERSE OUTCOME:  ON HEALTH AND RECOVERY</a:t>
            </a:r>
            <a:endParaRPr lang="id-ID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179" name="Down Arrow 10"/>
          <p:cNvSpPr>
            <a:spLocks noChangeArrowheads="1"/>
          </p:cNvSpPr>
          <p:nvPr/>
        </p:nvSpPr>
        <p:spPr bwMode="auto">
          <a:xfrm>
            <a:off x="2671763" y="3776663"/>
            <a:ext cx="4186237" cy="53181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  <p:sp>
        <p:nvSpPr>
          <p:cNvPr id="7180" name="TextBox 11"/>
          <p:cNvSpPr txBox="1">
            <a:spLocks noChangeArrowheads="1"/>
          </p:cNvSpPr>
          <p:nvPr/>
        </p:nvSpPr>
        <p:spPr bwMode="auto">
          <a:xfrm>
            <a:off x="1804988" y="4548188"/>
            <a:ext cx="6153150" cy="1200150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3600">
                <a:latin typeface="Segoe Print" pitchFamily="2" charset="0"/>
              </a:rPr>
              <a:t>Increased morbidity and mortality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animBg="1"/>
      <p:bldP spid="718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>
                <a:latin typeface="Arial Narrow" pitchFamily="34" charset="0"/>
              </a:rPr>
              <a:t>The impact of malnutrition </a:t>
            </a:r>
            <a:endParaRPr lang="en-US" smtClean="0">
              <a:solidFill>
                <a:srgbClr val="FF3300"/>
              </a:solidFill>
              <a:latin typeface="Arial" charset="0"/>
              <a:cs typeface="Arial" charset="0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930275" y="6076950"/>
            <a:ext cx="52228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fontAlgn="t"/>
            <a:r>
              <a:rPr lang="en-US" sz="1200">
                <a:solidFill>
                  <a:srgbClr val="FF9900"/>
                </a:solidFill>
              </a:rPr>
              <a:t>Isabel M, Correia T. D., and Waitzberg L Clinical Nutrition 2003: Vol. 22, Issue 3, P 235-239</a:t>
            </a:r>
            <a:r>
              <a:rPr lang="en-US" sz="1200"/>
              <a:t> </a:t>
            </a:r>
          </a:p>
        </p:txBody>
      </p:sp>
      <p:sp>
        <p:nvSpPr>
          <p:cNvPr id="15364" name="Slide Number Placeholder 5"/>
          <p:cNvSpPr txBox="1">
            <a:spLocks noGrp="1"/>
          </p:cNvSpPr>
          <p:nvPr/>
        </p:nvSpPr>
        <p:spPr bwMode="auto">
          <a:xfrm>
            <a:off x="8743950" y="6400800"/>
            <a:ext cx="400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DDEA604C-79D6-4B6D-986D-BEAFF4F8A396}" type="slidenum">
              <a:rPr lang="en-US" sz="1400">
                <a:latin typeface="Times New Roman" pitchFamily="18" charset="0"/>
              </a:rPr>
              <a:pPr algn="r"/>
              <a:t>4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15365" name="Date Placeholder 5"/>
          <p:cNvSpPr txBox="1">
            <a:spLocks noGrp="1"/>
          </p:cNvSpPr>
          <p:nvPr/>
        </p:nvSpPr>
        <p:spPr bwMode="auto">
          <a:xfrm>
            <a:off x="114300" y="6400800"/>
            <a:ext cx="1162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fld id="{61BF452C-C926-4ACD-B502-112C79CA8B64}" type="datetime1">
              <a:rPr lang="id-ID" sz="1400">
                <a:latin typeface="Times New Roman" pitchFamily="18" charset="0"/>
              </a:rPr>
              <a:pPr/>
              <a:t>19/12/2014</a:t>
            </a:fld>
            <a:endParaRPr lang="en-US" sz="1400">
              <a:latin typeface="Times New Roman" pitchFamily="18" charset="0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553454" y="1708482"/>
          <a:ext cx="8205536" cy="4618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1003E5A5-2990-44F0-8341-C8564D81AD1C}" type="slidenum">
              <a:rPr lang="en-US" sz="1400">
                <a:latin typeface="Times New Roman" pitchFamily="18" charset="0"/>
              </a:rPr>
              <a:pPr algn="r"/>
              <a:t>5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381000"/>
            <a:ext cx="8534400" cy="6096000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 algn="ctr" eaLnBrk="1" hangingPunct="1">
              <a:spcBef>
                <a:spcPct val="0"/>
              </a:spcBef>
              <a:buClr>
                <a:srgbClr val="FFFFCC"/>
              </a:buClr>
              <a:buSzPct val="125000"/>
              <a:buFontTx/>
              <a:buNone/>
              <a:defRPr/>
            </a:pPr>
            <a:endParaRPr lang="en-US" sz="4400" dirty="0" smtClean="0">
              <a:solidFill>
                <a:srgbClr val="FF9900"/>
              </a:solidFill>
              <a:latin typeface="Arial" charset="0"/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Clr>
                <a:srgbClr val="FFFFCC"/>
              </a:buClr>
              <a:buSzPct val="125000"/>
              <a:buFontTx/>
              <a:buNone/>
              <a:defRPr/>
            </a:pPr>
            <a:r>
              <a:rPr lang="en-US" sz="44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Evidenced based solutions: </a:t>
            </a:r>
            <a:endParaRPr lang="en-US" sz="4400" dirty="0" smtClean="0">
              <a:solidFill>
                <a:srgbClr val="FFFF00"/>
              </a:solidFill>
              <a:latin typeface="Arial" charset="0"/>
              <a:cs typeface="Arial" charset="0"/>
              <a:sym typeface="Wingdings" pitchFamily="2" charset="2"/>
            </a:endParaRPr>
          </a:p>
          <a:p>
            <a:pPr algn="ctr" eaLnBrk="1" hangingPunct="1">
              <a:spcBef>
                <a:spcPct val="0"/>
              </a:spcBef>
              <a:buClr>
                <a:srgbClr val="FFFFCC"/>
              </a:buClr>
              <a:buSzPct val="125000"/>
              <a:buFontTx/>
              <a:buNone/>
              <a:defRPr/>
            </a:pPr>
            <a:endParaRPr lang="en-US" dirty="0" smtClean="0">
              <a:solidFill>
                <a:srgbClr val="000000"/>
              </a:solidFill>
              <a:latin typeface="Times New Roman" pitchFamily="18" charset="0"/>
              <a:sym typeface="Wingdings" pitchFamily="2" charset="2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u="sng" dirty="0" smtClean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dirty="0" smtClean="0">
              <a:solidFill>
                <a:schemeClr val="accent1"/>
              </a:solidFill>
              <a:latin typeface="Arial" charset="0"/>
              <a:cs typeface="Arial" charset="0"/>
              <a:sym typeface="Wingdings" pitchFamily="2" charset="2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00FF00"/>
                </a:solidFill>
                <a:latin typeface="Segoe Print" pitchFamily="2" charset="0"/>
                <a:cs typeface="Arial" charset="0"/>
                <a:sym typeface="Wingdings" pitchFamily="2" charset="2"/>
              </a:rPr>
              <a:t>Early detection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00FF00"/>
                </a:solidFill>
                <a:latin typeface="Segoe Print" pitchFamily="2" charset="0"/>
                <a:cs typeface="Arial" charset="0"/>
                <a:sym typeface="Wingdings" pitchFamily="2" charset="2"/>
              </a:rPr>
              <a:t>Adequate Nutritional Management</a:t>
            </a:r>
            <a:r>
              <a:rPr lang="en-US" sz="2800" dirty="0" smtClean="0">
                <a:solidFill>
                  <a:srgbClr val="00FF00"/>
                </a:solidFill>
                <a:latin typeface="Segoe Print" pitchFamily="2" charset="0"/>
                <a:sym typeface="Wingdings" pitchFamily="2" charset="2"/>
              </a:rPr>
              <a:t>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cs typeface="Arial" charset="0"/>
              </a:rPr>
              <a:t>Nutritional Support</a:t>
            </a:r>
            <a:r>
              <a:rPr lang="en-US" dirty="0" smtClean="0">
                <a:solidFill>
                  <a:srgbClr val="00FF00"/>
                </a:solidFill>
                <a:latin typeface="Segoe Print" pitchFamily="2" charset="0"/>
                <a:cs typeface="Arial" charset="0"/>
              </a:rPr>
              <a:t> (NS)</a:t>
            </a:r>
            <a:endParaRPr lang="en-US" sz="2800" dirty="0" smtClean="0">
              <a:solidFill>
                <a:srgbClr val="00FF00"/>
              </a:solidFill>
              <a:latin typeface="Segoe Print" pitchFamily="2" charset="0"/>
              <a:cs typeface="Arial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u="sng" dirty="0" smtClean="0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33797" name="AutoShape 4"/>
          <p:cNvSpPr>
            <a:spLocks noChangeArrowheads="1"/>
          </p:cNvSpPr>
          <p:nvPr/>
        </p:nvSpPr>
        <p:spPr bwMode="auto">
          <a:xfrm>
            <a:off x="2114550" y="2109125"/>
            <a:ext cx="5029200" cy="1207089"/>
          </a:xfrm>
          <a:prstGeom prst="flowChartMerge">
            <a:avLst/>
          </a:prstGeom>
          <a:solidFill>
            <a:srgbClr val="FFC000"/>
          </a:solidFill>
          <a:ln>
            <a:headEnd/>
            <a:tailEnd/>
          </a:ln>
        </p:spPr>
        <p:style>
          <a:lnRef idx="0">
            <a:schemeClr val="accent2"/>
          </a:lnRef>
          <a:fillRef idx="1003">
            <a:schemeClr val="dk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en-US" sz="2400"/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952500" y="5988050"/>
            <a:ext cx="20574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rgbClr val="FFFFCC"/>
              </a:buClr>
              <a:buSzPct val="125000"/>
            </a:pPr>
            <a:r>
              <a:rPr lang="en-US" sz="1200">
                <a:solidFill>
                  <a:srgbClr val="FF9900"/>
                </a:solidFill>
              </a:rPr>
              <a:t>ESPEN Guidelines  2006</a:t>
            </a:r>
          </a:p>
        </p:txBody>
      </p:sp>
      <p:sp>
        <p:nvSpPr>
          <p:cNvPr id="16390" name="Slide Number Placeholder 5"/>
          <p:cNvSpPr txBox="1">
            <a:spLocks noGrp="1"/>
          </p:cNvSpPr>
          <p:nvPr/>
        </p:nvSpPr>
        <p:spPr bwMode="auto">
          <a:xfrm>
            <a:off x="8743950" y="6400800"/>
            <a:ext cx="400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BE3D5FB8-7064-4ADB-9855-79C2EF91DD7E}" type="slidenum">
              <a:rPr lang="en-US" sz="1400">
                <a:latin typeface="Times New Roman" pitchFamily="18" charset="0"/>
              </a:rPr>
              <a:pPr algn="r"/>
              <a:t>5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16391" name="Date Placeholder 5"/>
          <p:cNvSpPr txBox="1">
            <a:spLocks noGrp="1"/>
          </p:cNvSpPr>
          <p:nvPr/>
        </p:nvSpPr>
        <p:spPr bwMode="auto">
          <a:xfrm>
            <a:off x="114300" y="6400800"/>
            <a:ext cx="1162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fld id="{54F6817F-18CE-41B4-B63F-D292EE1D492D}" type="datetime1">
              <a:rPr lang="id-ID" sz="1400">
                <a:latin typeface="Times New Roman" pitchFamily="18" charset="0"/>
              </a:rPr>
              <a:pPr/>
              <a:t>19/12/2014</a:t>
            </a:fld>
            <a:endParaRPr lang="en-US" sz="1400"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1" name="Rectangle 3"/>
          <p:cNvSpPr>
            <a:spLocks noChangeArrowheads="1"/>
          </p:cNvSpPr>
          <p:nvPr/>
        </p:nvSpPr>
        <p:spPr bwMode="auto">
          <a:xfrm>
            <a:off x="889000" y="56213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 sz="44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34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Nutritional Support</a:t>
            </a:r>
            <a:r>
              <a:rPr lang="en-US" smtClean="0"/>
              <a:t> </a:t>
            </a:r>
          </a:p>
        </p:txBody>
      </p:sp>
      <p:sp>
        <p:nvSpPr>
          <p:cNvPr id="1741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71550" y="1981200"/>
            <a:ext cx="7772400" cy="4514850"/>
          </a:xfrm>
          <a:noFill/>
        </p:spPr>
        <p:txBody>
          <a:bodyPr/>
          <a:lstStyle/>
          <a:p>
            <a:pPr marL="12700" indent="-12700" eaLnBrk="1" hangingPunct="1">
              <a:tabLst>
                <a:tab pos="0" algn="l"/>
                <a:tab pos="290513" algn="l"/>
              </a:tabLst>
            </a:pPr>
            <a:r>
              <a:rPr lang="en-US" smtClean="0"/>
              <a:t>  </a:t>
            </a:r>
            <a:r>
              <a:rPr lang="en-US" sz="2800" smtClean="0">
                <a:solidFill>
                  <a:srgbClr val="00FF00"/>
                </a:solidFill>
                <a:latin typeface="Arial" charset="0"/>
                <a:cs typeface="Arial" charset="0"/>
              </a:rPr>
              <a:t>McWrither &amp; Pennington, (1994);</a:t>
            </a:r>
            <a:r>
              <a:rPr lang="en-US" sz="2800" smtClean="0">
                <a:latin typeface="Arial" charset="0"/>
                <a:cs typeface="Arial" charset="0"/>
              </a:rPr>
              <a:t> </a:t>
            </a:r>
          </a:p>
          <a:p>
            <a:pPr marL="12700" indent="-12700" eaLnBrk="1" hangingPunct="1">
              <a:buFontTx/>
              <a:buNone/>
              <a:tabLst>
                <a:tab pos="0" algn="l"/>
                <a:tab pos="290513" algn="l"/>
              </a:tabLst>
            </a:pPr>
            <a:r>
              <a:rPr lang="en-US" sz="2800" smtClean="0">
                <a:latin typeface="Arial" charset="0"/>
                <a:cs typeface="Arial" charset="0"/>
              </a:rPr>
              <a:t>		  -  70 % of patients with NS </a:t>
            </a:r>
            <a:r>
              <a:rPr lang="en-US" sz="2800" smtClean="0">
                <a:latin typeface="Arial" charset="0"/>
                <a:cs typeface="Arial" charset="0"/>
                <a:sym typeface="Wingdings" pitchFamily="2" charset="2"/>
              </a:rPr>
              <a:t> ↑ BW/ </a:t>
            </a:r>
            <a:r>
              <a:rPr lang="en-US" smtClean="0">
                <a:latin typeface="Arial" charset="0"/>
                <a:cs typeface="Arial" charset="0"/>
                <a:sym typeface="Symbol" pitchFamily="18" charset="2"/>
              </a:rPr>
              <a:t></a:t>
            </a:r>
          </a:p>
          <a:p>
            <a:pPr marL="12700" indent="-12700" eaLnBrk="1" hangingPunct="1">
              <a:tabLst>
                <a:tab pos="0" algn="l"/>
                <a:tab pos="290513" algn="l"/>
              </a:tabLst>
            </a:pPr>
            <a:endParaRPr lang="en-US" sz="2800" smtClean="0">
              <a:latin typeface="Arial" charset="0"/>
              <a:cs typeface="Arial" charset="0"/>
            </a:endParaRPr>
          </a:p>
          <a:p>
            <a:pPr marL="12700" indent="-12700" eaLnBrk="1" hangingPunct="1">
              <a:tabLst>
                <a:tab pos="0" algn="l"/>
                <a:tab pos="290513" algn="l"/>
              </a:tabLst>
            </a:pPr>
            <a:r>
              <a:rPr lang="en-US" sz="2800" smtClean="0">
                <a:latin typeface="Arial" charset="0"/>
                <a:cs typeface="Arial" charset="0"/>
              </a:rPr>
              <a:t>	 </a:t>
            </a:r>
            <a:r>
              <a:rPr lang="id-ID" sz="2800" smtClean="0">
                <a:solidFill>
                  <a:srgbClr val="00FF00"/>
                </a:solidFill>
                <a:latin typeface="Arial" charset="0"/>
                <a:cs typeface="Arial" charset="0"/>
              </a:rPr>
              <a:t>Siagian, (1995)</a:t>
            </a:r>
            <a:r>
              <a:rPr lang="en-US" sz="2800" smtClean="0">
                <a:solidFill>
                  <a:srgbClr val="00FF00"/>
                </a:solidFill>
                <a:latin typeface="Arial" charset="0"/>
                <a:cs typeface="Arial" charset="0"/>
              </a:rPr>
              <a:t> reported;</a:t>
            </a:r>
            <a:r>
              <a:rPr lang="id-ID" sz="2800" smtClean="0">
                <a:solidFill>
                  <a:srgbClr val="00FF00"/>
                </a:solidFill>
                <a:latin typeface="Arial" charset="0"/>
                <a:cs typeface="Arial" charset="0"/>
              </a:rPr>
              <a:t> </a:t>
            </a:r>
            <a:endParaRPr lang="en-US" sz="2800" smtClean="0">
              <a:solidFill>
                <a:srgbClr val="00FF00"/>
              </a:solidFill>
              <a:latin typeface="Arial" charset="0"/>
              <a:cs typeface="Arial" charset="0"/>
            </a:endParaRPr>
          </a:p>
          <a:p>
            <a:pPr marL="12700" indent="-12700" eaLnBrk="1" hangingPunct="1">
              <a:buFontTx/>
              <a:buNone/>
              <a:tabLst>
                <a:tab pos="0" algn="l"/>
                <a:tab pos="290513" algn="l"/>
              </a:tabLst>
            </a:pPr>
            <a:r>
              <a:rPr lang="en-US" sz="2800" smtClean="0">
                <a:latin typeface="Arial" charset="0"/>
                <a:cs typeface="Arial" charset="0"/>
              </a:rPr>
              <a:t>		 -  </a:t>
            </a:r>
            <a:r>
              <a:rPr lang="id-ID" sz="2800" smtClean="0">
                <a:latin typeface="Arial" charset="0"/>
                <a:cs typeface="Arial" charset="0"/>
              </a:rPr>
              <a:t>62,79 % </a:t>
            </a:r>
            <a:r>
              <a:rPr lang="en-US" sz="2800" smtClean="0">
                <a:latin typeface="Arial" charset="0"/>
                <a:cs typeface="Arial" charset="0"/>
              </a:rPr>
              <a:t>of colorectal Cancer patients 		    has malnutrition</a:t>
            </a:r>
          </a:p>
          <a:p>
            <a:pPr marL="12700" indent="-12700" eaLnBrk="1" hangingPunct="1">
              <a:buFontTx/>
              <a:buNone/>
              <a:tabLst>
                <a:tab pos="0" algn="l"/>
                <a:tab pos="290513" algn="l"/>
              </a:tabLst>
            </a:pPr>
            <a:r>
              <a:rPr lang="en-US" sz="2800" smtClean="0">
                <a:latin typeface="Arial" charset="0"/>
                <a:cs typeface="Arial" charset="0"/>
              </a:rPr>
              <a:t>	   -  after </a:t>
            </a:r>
            <a:r>
              <a:rPr lang="id-ID" sz="2800" smtClean="0">
                <a:latin typeface="Arial" charset="0"/>
                <a:cs typeface="Arial" charset="0"/>
              </a:rPr>
              <a:t>7</a:t>
            </a:r>
            <a:r>
              <a:rPr lang="en-US" sz="2800" baseline="30000" smtClean="0">
                <a:latin typeface="Arial" charset="0"/>
                <a:cs typeface="Arial" charset="0"/>
              </a:rPr>
              <a:t>th</a:t>
            </a:r>
            <a:r>
              <a:rPr lang="en-US" sz="2800" smtClean="0">
                <a:latin typeface="Arial" charset="0"/>
                <a:cs typeface="Arial" charset="0"/>
              </a:rPr>
              <a:t> days NS showed : </a:t>
            </a:r>
            <a:r>
              <a:rPr lang="en-US" sz="2800" smtClean="0">
                <a:latin typeface="Arial" charset="0"/>
                <a:cs typeface="Arial" charset="0"/>
                <a:sym typeface="Wingdings" pitchFamily="2" charset="2"/>
              </a:rPr>
              <a:t>↑ BW</a:t>
            </a:r>
            <a:r>
              <a:rPr lang="en-US" sz="2800" smtClean="0">
                <a:latin typeface="Arial" charset="0"/>
                <a:cs typeface="Arial" charset="0"/>
              </a:rPr>
              <a:t> up to 	 	   </a:t>
            </a:r>
            <a:r>
              <a:rPr lang="id-ID" sz="2800" smtClean="0">
                <a:latin typeface="Arial" charset="0"/>
                <a:cs typeface="Arial" charset="0"/>
              </a:rPr>
              <a:t>1,37 % </a:t>
            </a:r>
            <a:r>
              <a:rPr lang="en-US" sz="2800" smtClean="0">
                <a:latin typeface="Arial" charset="0"/>
                <a:cs typeface="Arial" charset="0"/>
              </a:rPr>
              <a:t>&amp; </a:t>
            </a:r>
            <a:r>
              <a:rPr lang="id-ID" sz="2800" smtClean="0">
                <a:latin typeface="Arial" charset="0"/>
                <a:cs typeface="Arial" charset="0"/>
              </a:rPr>
              <a:t>transferin </a:t>
            </a:r>
            <a:r>
              <a:rPr lang="en-US" sz="2800" smtClean="0">
                <a:latin typeface="Arial" charset="0"/>
                <a:cs typeface="Arial" charset="0"/>
              </a:rPr>
              <a:t>level </a:t>
            </a:r>
            <a:r>
              <a:rPr lang="id-ID" sz="2800" smtClean="0">
                <a:latin typeface="Arial" charset="0"/>
                <a:cs typeface="Arial" charset="0"/>
              </a:rPr>
              <a:t>11,89 %</a:t>
            </a:r>
            <a:endParaRPr lang="en-US" sz="2800" smtClean="0">
              <a:latin typeface="Arial" charset="0"/>
              <a:cs typeface="Arial" charset="0"/>
            </a:endParaRPr>
          </a:p>
        </p:txBody>
      </p:sp>
      <p:sp>
        <p:nvSpPr>
          <p:cNvPr id="17413" name="Slide Number Placeholder 5"/>
          <p:cNvSpPr txBox="1">
            <a:spLocks noGrp="1"/>
          </p:cNvSpPr>
          <p:nvPr/>
        </p:nvSpPr>
        <p:spPr bwMode="auto">
          <a:xfrm>
            <a:off x="8743950" y="6400800"/>
            <a:ext cx="400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1C2813B7-4E7B-4727-87DA-222263B8ACF0}" type="slidenum">
              <a:rPr lang="en-US" sz="1400">
                <a:latin typeface="Times New Roman" pitchFamily="18" charset="0"/>
              </a:rPr>
              <a:pPr algn="r"/>
              <a:t>6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17414" name="Date Placeholder 5"/>
          <p:cNvSpPr txBox="1">
            <a:spLocks noGrp="1"/>
          </p:cNvSpPr>
          <p:nvPr/>
        </p:nvSpPr>
        <p:spPr bwMode="auto">
          <a:xfrm>
            <a:off x="114300" y="6400800"/>
            <a:ext cx="1162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fld id="{A37BC186-EE38-4645-8E4A-6D56B549E024}" type="datetime1">
              <a:rPr lang="id-ID" sz="1400">
                <a:latin typeface="Times New Roman" pitchFamily="18" charset="0"/>
              </a:rPr>
              <a:pPr/>
              <a:t>19/12/2014</a:t>
            </a:fld>
            <a:endParaRPr lang="en-US" sz="1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538" y="769938"/>
            <a:ext cx="89169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2800" dirty="0">
                <a:solidFill>
                  <a:srgbClr val="FFFF00"/>
                </a:solidFill>
                <a:latin typeface="+mn-lt"/>
              </a:rPr>
              <a:t>THE PROGRESS OF NUTRITIONAL SUPPORT</a:t>
            </a:r>
          </a:p>
        </p:txBody>
      </p:sp>
      <p:sp>
        <p:nvSpPr>
          <p:cNvPr id="13315" name="Down Arrow 2"/>
          <p:cNvSpPr>
            <a:spLocks noChangeArrowheads="1"/>
          </p:cNvSpPr>
          <p:nvPr/>
        </p:nvSpPr>
        <p:spPr bwMode="auto">
          <a:xfrm>
            <a:off x="1900238" y="1973263"/>
            <a:ext cx="5559425" cy="55403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algn="ctr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1649413" y="2670175"/>
            <a:ext cx="6146800" cy="954088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2800">
                <a:latin typeface="Segoe Print" pitchFamily="2" charset="0"/>
              </a:rPr>
              <a:t>Numerous variety of  enteral + parenteral  available </a:t>
            </a:r>
          </a:p>
        </p:txBody>
      </p:sp>
      <p:sp>
        <p:nvSpPr>
          <p:cNvPr id="13317" name="Right Brace 4"/>
          <p:cNvSpPr>
            <a:spLocks/>
          </p:cNvSpPr>
          <p:nvPr/>
        </p:nvSpPr>
        <p:spPr bwMode="auto">
          <a:xfrm rot="5400000">
            <a:off x="4260056" y="2189957"/>
            <a:ext cx="962025" cy="4138612"/>
          </a:xfrm>
          <a:prstGeom prst="rightBrace">
            <a:avLst>
              <a:gd name="adj1" fmla="val 8345"/>
              <a:gd name="adj2" fmla="val 50000"/>
            </a:avLst>
          </a:prstGeom>
          <a:noFill/>
          <a:ln w="76200" algn="ctr">
            <a:solidFill>
              <a:srgbClr val="FFFF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  <p:sp>
        <p:nvSpPr>
          <p:cNvPr id="6" name="12-Point Star 5"/>
          <p:cNvSpPr/>
          <p:nvPr/>
        </p:nvSpPr>
        <p:spPr bwMode="auto">
          <a:xfrm>
            <a:off x="-23813" y="4706938"/>
            <a:ext cx="4548188" cy="1727200"/>
          </a:xfrm>
          <a:prstGeom prst="star12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b="1" dirty="0">
                <a:solidFill>
                  <a:schemeClr val="bg1"/>
                </a:solidFill>
                <a:latin typeface="+mn-lt"/>
              </a:rPr>
              <a:t>HIGH INCIDENCE OF HOSPITAL MALNUTRITION</a:t>
            </a:r>
          </a:p>
        </p:txBody>
      </p:sp>
      <p:sp>
        <p:nvSpPr>
          <p:cNvPr id="8" name="12-Point Star 7"/>
          <p:cNvSpPr/>
          <p:nvPr/>
        </p:nvSpPr>
        <p:spPr bwMode="auto">
          <a:xfrm>
            <a:off x="4459288" y="4389438"/>
            <a:ext cx="4805362" cy="2474912"/>
          </a:xfrm>
          <a:prstGeom prst="star12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dirty="0">
                <a:latin typeface="+mn-lt"/>
              </a:rPr>
              <a:t>INCREASED METABOLIC COMPLICATION AND INFECTION</a:t>
            </a:r>
          </a:p>
        </p:txBody>
      </p:sp>
      <p:sp>
        <p:nvSpPr>
          <p:cNvPr id="7" name="Plus 6"/>
          <p:cNvSpPr/>
          <p:nvPr/>
        </p:nvSpPr>
        <p:spPr bwMode="auto">
          <a:xfrm>
            <a:off x="3898900" y="4908550"/>
            <a:ext cx="1298575" cy="1347788"/>
          </a:xfrm>
          <a:prstGeom prst="mathPlus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id-ID"/>
          </a:p>
        </p:txBody>
      </p:sp>
      <p:sp>
        <p:nvSpPr>
          <p:cNvPr id="9" name="12-Point Star 8"/>
          <p:cNvSpPr/>
          <p:nvPr/>
        </p:nvSpPr>
        <p:spPr bwMode="auto">
          <a:xfrm>
            <a:off x="71438" y="1677988"/>
            <a:ext cx="2286000" cy="1554162"/>
          </a:xfrm>
          <a:prstGeom prst="star12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sz="2400" dirty="0">
                <a:solidFill>
                  <a:schemeClr val="bg1"/>
                </a:solidFill>
              </a:rPr>
              <a:t>Today’s fact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967038" y="3922713"/>
            <a:ext cx="3490912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>
                <a:latin typeface="Segoe Print" pitchFamily="2" charset="0"/>
              </a:rPr>
              <a:t>No significant 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13316" grpId="0" animBg="1"/>
      <p:bldP spid="13317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5"/>
          <p:cNvSpPr>
            <a:spLocks noGrp="1"/>
          </p:cNvSpPr>
          <p:nvPr>
            <p:ph idx="4294967295"/>
          </p:nvPr>
        </p:nvSpPr>
        <p:spPr>
          <a:xfrm>
            <a:off x="838200" y="2133600"/>
            <a:ext cx="7810500" cy="40767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800" dirty="0" smtClean="0">
                <a:solidFill>
                  <a:srgbClr val="99FF33"/>
                </a:solidFill>
                <a:latin typeface="Arial" charset="0"/>
                <a:cs typeface="Arial" charset="0"/>
              </a:rPr>
              <a:t>Several epidemiology studies reported : </a:t>
            </a:r>
          </a:p>
          <a:p>
            <a:pPr marL="609600" indent="-609600" eaLnBrk="1" hangingPunct="1">
              <a:buFontTx/>
              <a:buNone/>
            </a:pPr>
            <a:endParaRPr lang="en-US" sz="1000" dirty="0" smtClean="0">
              <a:solidFill>
                <a:srgbClr val="99FF33"/>
              </a:solidFill>
              <a:latin typeface="Arial" charset="0"/>
              <a:cs typeface="Arial" charset="0"/>
            </a:endParaRPr>
          </a:p>
          <a:p>
            <a:pPr marL="609600" indent="-609600" eaLnBrk="1" hangingPunct="1"/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US (1993): 30 % - 50 % hospitalized pts 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  <a:sym typeface="Wingdings" pitchFamily="2" charset="2"/>
              </a:rPr>
              <a:t> identified as malnourished</a:t>
            </a:r>
          </a:p>
          <a:p>
            <a:pPr marL="609600" indent="-609600" eaLnBrk="1" hangingPunct="1"/>
            <a:endParaRPr lang="en-US" sz="1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609600" indent="-609600" eaLnBrk="1" hangingPunct="1"/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Brazil (2001): data from 25 hospitals 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  <a:sym typeface="Wingdings" pitchFamily="2" charset="2"/>
              </a:rPr>
              <a:t> 12.6% -  35,5% pts with severe malnutrition</a:t>
            </a:r>
          </a:p>
          <a:p>
            <a:pPr marL="609600" indent="-609600" eaLnBrk="1" hangingPunct="1"/>
            <a:endParaRPr lang="en-US" sz="1000" dirty="0" smtClean="0">
              <a:solidFill>
                <a:schemeClr val="bg1"/>
              </a:solidFill>
              <a:latin typeface="Arial" charset="0"/>
              <a:cs typeface="Arial" charset="0"/>
              <a:sym typeface="Wingdings" pitchFamily="2" charset="2"/>
            </a:endParaRPr>
          </a:p>
          <a:p>
            <a:pPr marL="609600" indent="-609600" eaLnBrk="1" hangingPunct="1"/>
            <a:r>
              <a:rPr lang="en-US" sz="2400" dirty="0" smtClean="0">
                <a:latin typeface="Arial" charset="0"/>
                <a:cs typeface="Arial" charset="0"/>
              </a:rPr>
              <a:t>Delgado et al (2008) 53% hospitalized pts </a:t>
            </a:r>
            <a:r>
              <a:rPr lang="en-US" sz="2400" dirty="0" smtClean="0">
                <a:latin typeface="Arial" charset="0"/>
                <a:cs typeface="Arial" charset="0"/>
                <a:sym typeface="Wingdings" pitchFamily="2" charset="2"/>
              </a:rPr>
              <a:t> identified</a:t>
            </a:r>
            <a:r>
              <a:rPr lang="en-US" sz="2400" dirty="0" smtClean="0">
                <a:latin typeface="Arial" charset="0"/>
                <a:cs typeface="Arial" charset="0"/>
              </a:rPr>
              <a:t> moderate to severe malnutrition</a:t>
            </a:r>
          </a:p>
        </p:txBody>
      </p:sp>
      <p:sp>
        <p:nvSpPr>
          <p:cNvPr id="19459" name="Title 2"/>
          <p:cNvSpPr txBox="1">
            <a:spLocks/>
          </p:cNvSpPr>
          <p:nvPr/>
        </p:nvSpPr>
        <p:spPr bwMode="auto">
          <a:xfrm>
            <a:off x="876300" y="857250"/>
            <a:ext cx="7620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4400">
                <a:solidFill>
                  <a:srgbClr val="FF9900"/>
                </a:solidFill>
              </a:rPr>
              <a:t>Prevalence</a:t>
            </a:r>
            <a:r>
              <a:rPr lang="en-US" sz="4400"/>
              <a:t> </a:t>
            </a:r>
            <a:r>
              <a:rPr lang="en-US" sz="4400">
                <a:solidFill>
                  <a:srgbClr val="FF9900"/>
                </a:solidFill>
              </a:rPr>
              <a:t>Hospital Malnutrition</a:t>
            </a:r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965200" y="6262688"/>
            <a:ext cx="70453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9900"/>
                </a:solidFill>
              </a:rPr>
              <a:t>McWhirter J P  and  Pennington  C R.  </a:t>
            </a:r>
            <a:r>
              <a:rPr lang="en-US" sz="1200" i="1">
                <a:solidFill>
                  <a:srgbClr val="FF9900"/>
                </a:solidFill>
              </a:rPr>
              <a:t>BMJ</a:t>
            </a:r>
            <a:r>
              <a:rPr lang="en-US" sz="1200">
                <a:solidFill>
                  <a:srgbClr val="FF9900"/>
                </a:solidFill>
              </a:rPr>
              <a:t> 1994;308:945-948; ESPEN Guidelines  2006; </a:t>
            </a:r>
            <a:r>
              <a:rPr lang="en-US" sz="1200">
                <a:solidFill>
                  <a:srgbClr val="FF9900"/>
                </a:solidFill>
                <a:sym typeface="Wingdings" pitchFamily="2" charset="2"/>
              </a:rPr>
              <a:t>Nutrition Journal, 2009;8:20</a:t>
            </a:r>
            <a:endParaRPr lang="en-US" sz="1200">
              <a:solidFill>
                <a:srgbClr val="FF9900"/>
              </a:solidFill>
            </a:endParaRPr>
          </a:p>
        </p:txBody>
      </p:sp>
      <p:sp>
        <p:nvSpPr>
          <p:cNvPr id="19461" name="Slide Number Placeholder 5"/>
          <p:cNvSpPr txBox="1">
            <a:spLocks noGrp="1"/>
          </p:cNvSpPr>
          <p:nvPr/>
        </p:nvSpPr>
        <p:spPr bwMode="auto">
          <a:xfrm>
            <a:off x="8743950" y="6400800"/>
            <a:ext cx="400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ABBC53D1-60E1-4A22-B34D-2AD7DBF6181B}" type="slidenum">
              <a:rPr lang="en-US" sz="1400">
                <a:latin typeface="Times New Roman" pitchFamily="18" charset="0"/>
              </a:rPr>
              <a:pPr algn="r"/>
              <a:t>8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19462" name="Date Placeholder 5"/>
          <p:cNvSpPr txBox="1">
            <a:spLocks noGrp="1"/>
          </p:cNvSpPr>
          <p:nvPr/>
        </p:nvSpPr>
        <p:spPr bwMode="auto">
          <a:xfrm>
            <a:off x="171450" y="6400800"/>
            <a:ext cx="1162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fld id="{9AD21BAA-8EAF-4E88-AE0B-AED70911056D}" type="datetime1">
              <a:rPr lang="id-ID" sz="1400">
                <a:latin typeface="Times New Roman" pitchFamily="18" charset="0"/>
              </a:rPr>
              <a:pPr/>
              <a:t>19/12/2014</a:t>
            </a:fld>
            <a:endParaRPr lang="en-US" sz="1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429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smtClean="0">
                <a:latin typeface="Arial Narrow" pitchFamily="34" charset="0"/>
              </a:rPr>
              <a:t>Prevalence</a:t>
            </a:r>
            <a:r>
              <a:rPr lang="en-US" b="1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b="1" smtClean="0">
                <a:latin typeface="Arial Narrow" pitchFamily="34" charset="0"/>
              </a:rPr>
              <a:t>Hospital Malnutrition</a:t>
            </a:r>
            <a:br>
              <a:rPr lang="en-US" b="1" smtClean="0">
                <a:latin typeface="Arial Narrow" pitchFamily="34" charset="0"/>
              </a:rPr>
            </a:br>
            <a:r>
              <a:rPr lang="en-US" b="1" smtClean="0">
                <a:latin typeface="Arial Narrow" pitchFamily="34" charset="0"/>
              </a:rPr>
              <a:t>(Indonesia</a:t>
            </a:r>
            <a:r>
              <a:rPr lang="en-US" smtClean="0">
                <a:latin typeface="Arial Narrow" pitchFamily="34" charset="0"/>
              </a:rPr>
              <a:t>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808163"/>
            <a:ext cx="8229600" cy="46053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d-ID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Cipto Mangunkusumo</a:t>
            </a:r>
            <a:r>
              <a:rPr lang="en-US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 Hospital : </a:t>
            </a:r>
            <a:r>
              <a:rPr lang="id-ID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 </a:t>
            </a:r>
            <a:endParaRPr lang="en-US" sz="2000" smtClean="0">
              <a:solidFill>
                <a:srgbClr val="00B05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	-   	</a:t>
            </a:r>
            <a:r>
              <a:rPr lang="id-ID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Simanjuntak</a:t>
            </a:r>
            <a:r>
              <a:rPr lang="en-US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 (</a:t>
            </a:r>
            <a:r>
              <a:rPr lang="id-ID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1985</a:t>
            </a:r>
            <a:r>
              <a:rPr lang="en-US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)</a:t>
            </a:r>
            <a:r>
              <a:rPr lang="id-ID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; Siagian </a:t>
            </a:r>
            <a:r>
              <a:rPr lang="en-US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(</a:t>
            </a:r>
            <a:r>
              <a:rPr lang="id-ID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1995</a:t>
            </a:r>
            <a:r>
              <a:rPr lang="en-US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)</a:t>
            </a:r>
            <a:r>
              <a:rPr lang="id-ID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;</a:t>
            </a:r>
            <a:r>
              <a:rPr lang="en-US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  <a:r>
              <a:rPr lang="id-ID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Toar </a:t>
            </a:r>
            <a:r>
              <a:rPr lang="en-US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	(</a:t>
            </a:r>
            <a:r>
              <a:rPr lang="id-ID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2005</a:t>
            </a:r>
            <a:r>
              <a:rPr lang="en-US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) finding the prevalansi malnutrisi of 	digestive surgical patients were 40% -60%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	-	</a:t>
            </a:r>
            <a:r>
              <a:rPr lang="id-ID" sz="2000" smtClean="0">
                <a:latin typeface="Arial" charset="0"/>
                <a:cs typeface="Arial" charset="0"/>
              </a:rPr>
              <a:t>Reza, dkk.,</a:t>
            </a:r>
            <a:r>
              <a:rPr lang="en-US" sz="2000" smtClean="0">
                <a:latin typeface="Arial" charset="0"/>
                <a:cs typeface="Arial" charset="0"/>
              </a:rPr>
              <a:t>(</a:t>
            </a:r>
            <a:r>
              <a:rPr lang="id-ID" sz="2000" smtClean="0">
                <a:latin typeface="Arial" charset="0"/>
                <a:cs typeface="Arial" charset="0"/>
              </a:rPr>
              <a:t>2007</a:t>
            </a:r>
            <a:r>
              <a:rPr lang="en-US" sz="2000" smtClean="0">
                <a:latin typeface="Arial" charset="0"/>
                <a:cs typeface="Arial" charset="0"/>
              </a:rPr>
              <a:t>); prevalensi malnutrisi 	using 	parameter </a:t>
            </a:r>
            <a:r>
              <a:rPr lang="id-ID" sz="2000" smtClean="0">
                <a:latin typeface="Arial" charset="0"/>
                <a:cs typeface="Arial" charset="0"/>
              </a:rPr>
              <a:t>SGA</a:t>
            </a:r>
            <a:r>
              <a:rPr lang="en-US" sz="2000" smtClean="0">
                <a:latin typeface="Arial" charset="0"/>
                <a:cs typeface="Arial" charset="0"/>
              </a:rPr>
              <a:t>, BMI, Hb, Ht, Albumin = 	</a:t>
            </a:r>
            <a:r>
              <a:rPr lang="id-ID" sz="2000" smtClean="0">
                <a:latin typeface="Arial" charset="0"/>
                <a:cs typeface="Arial" charset="0"/>
              </a:rPr>
              <a:t>52%, 15%, 55%, 26%, dan 93%</a:t>
            </a:r>
            <a:r>
              <a:rPr lang="id-ID" sz="2000" u="sng" smtClean="0">
                <a:latin typeface="Arial" charset="0"/>
                <a:cs typeface="Arial" charset="0"/>
              </a:rPr>
              <a:t>.</a:t>
            </a:r>
            <a:r>
              <a:rPr lang="id-ID" sz="2000" smtClean="0">
                <a:latin typeface="Arial" charset="0"/>
                <a:cs typeface="Arial" charset="0"/>
              </a:rPr>
              <a:t> </a:t>
            </a:r>
            <a:r>
              <a:rPr lang="en-US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	</a:t>
            </a:r>
            <a:endParaRPr lang="en-US" sz="2000" u="sng" smtClean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The report from </a:t>
            </a:r>
            <a:r>
              <a:rPr lang="id-ID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Gatot Subroto</a:t>
            </a:r>
            <a:r>
              <a:rPr lang="en-US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 Hospital</a:t>
            </a:r>
            <a:r>
              <a:rPr lang="id-ID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  </a:t>
            </a:r>
            <a:r>
              <a:rPr lang="en-US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(</a:t>
            </a:r>
            <a:r>
              <a:rPr lang="id-ID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2007) </a:t>
            </a:r>
            <a:r>
              <a:rPr lang="en-US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: </a:t>
            </a:r>
            <a:r>
              <a:rPr lang="en-US" sz="2000" smtClean="0">
                <a:solidFill>
                  <a:schemeClr val="bg1"/>
                </a:solidFill>
                <a:latin typeface="Arial" charset="0"/>
                <a:cs typeface="Arial" charset="0"/>
              </a:rPr>
              <a:t>Prevalence of Malnutrition </a:t>
            </a:r>
            <a:r>
              <a:rPr lang="id-ID" sz="2000" smtClean="0">
                <a:solidFill>
                  <a:schemeClr val="accent1"/>
                </a:solidFill>
                <a:latin typeface="Arial" charset="0"/>
                <a:cs typeface="Arial" charset="0"/>
              </a:rPr>
              <a:t>41,42%</a:t>
            </a:r>
            <a:endParaRPr lang="en-US" sz="2000" smtClean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000" smtClean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Recent study (2009) in </a:t>
            </a:r>
            <a:r>
              <a:rPr lang="id-ID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Cipto Mangunkusumo</a:t>
            </a:r>
            <a:r>
              <a:rPr lang="en-US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 Hospital</a:t>
            </a:r>
            <a:r>
              <a:rPr lang="en-US" sz="2000" smtClean="0">
                <a:solidFill>
                  <a:schemeClr val="bg1"/>
                </a:solidFill>
                <a:latin typeface="Arial" charset="0"/>
                <a:cs typeface="Arial" charset="0"/>
              </a:rPr>
              <a:t> find the hospital malnutrition still higher (37,14%)</a:t>
            </a:r>
          </a:p>
          <a:p>
            <a:pPr eaLnBrk="1" hangingPunct="1">
              <a:lnSpc>
                <a:spcPct val="80000"/>
              </a:lnSpc>
            </a:pPr>
            <a:endParaRPr lang="en-US" sz="20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solidFill>
                  <a:srgbClr val="00B050"/>
                </a:solidFill>
                <a:latin typeface="Arial" charset="0"/>
                <a:cs typeface="Arial" charset="0"/>
              </a:rPr>
              <a:t>Wahidin  Hospital 2009</a:t>
            </a:r>
            <a:r>
              <a:rPr lang="en-US" sz="2000" smtClean="0">
                <a:solidFill>
                  <a:schemeClr val="bg1"/>
                </a:solidFill>
                <a:latin typeface="Arial" charset="0"/>
                <a:cs typeface="Arial" charset="0"/>
              </a:rPr>
              <a:t>, prevalence malnutrition 67%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11th  PENSA  </a:t>
            </a: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63B0BA-0CA9-4226-979B-5B2B142C0703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solidFill>
                  <a:srgbClr val="FF0000"/>
                </a:solidFill>
              </a:rPr>
              <a:t> </a:t>
            </a:r>
            <a:endParaRPr lang="en-US" sz="4000" smtClean="0">
              <a:solidFill>
                <a:srgbClr val="FF0000"/>
              </a:solidFill>
            </a:endParaRPr>
          </a:p>
        </p:txBody>
      </p:sp>
      <p:sp>
        <p:nvSpPr>
          <p:cNvPr id="14342" name="Rectangle 4"/>
          <p:cNvSpPr>
            <a:spLocks noChangeArrowheads="1"/>
          </p:cNvSpPr>
          <p:nvPr/>
        </p:nvSpPr>
        <p:spPr bwMode="auto">
          <a:xfrm>
            <a:off x="381000" y="114300"/>
            <a:ext cx="85344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FF0000"/>
                </a:solidFill>
              </a:rPr>
              <a:t/>
            </a:r>
            <a:br>
              <a:rPr lang="en-US" sz="40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9900"/>
                </a:solidFill>
                <a:latin typeface="+mn-lt"/>
              </a:rPr>
              <a:t>Problem Identification</a:t>
            </a:r>
          </a:p>
        </p:txBody>
      </p:sp>
      <p:sp>
        <p:nvSpPr>
          <p:cNvPr id="21510" name="Footer Placeholder 4"/>
          <p:cNvSpPr txBox="1">
            <a:spLocks noGrp="1"/>
          </p:cNvSpPr>
          <p:nvPr/>
        </p:nvSpPr>
        <p:spPr bwMode="auto">
          <a:xfrm>
            <a:off x="742950" y="6438900"/>
            <a:ext cx="7086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rgbClr val="FF9900"/>
                </a:solidFill>
              </a:rPr>
              <a:t>The 11</a:t>
            </a:r>
            <a:r>
              <a:rPr lang="en-US" sz="1200" baseline="30000">
                <a:solidFill>
                  <a:srgbClr val="FF9900"/>
                </a:solidFill>
              </a:rPr>
              <a:t>th</a:t>
            </a:r>
            <a:r>
              <a:rPr lang="en-US" sz="1200">
                <a:solidFill>
                  <a:srgbClr val="FF9900"/>
                </a:solidFill>
              </a:rPr>
              <a:t>  PENSA , 2006;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1973263"/>
          <a:ext cx="8398041" cy="4456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9347"/>
                <a:gridCol w="2799347"/>
                <a:gridCol w="2799347"/>
              </a:tblGrid>
              <a:tr h="3758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d-ID" sz="20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PHYSICIAN</a:t>
                      </a:r>
                      <a:endParaRPr lang="id-ID" sz="2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d-ID" sz="20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NURSES</a:t>
                      </a:r>
                      <a:endParaRPr lang="id-ID" sz="2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d-ID" sz="20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DIETITIAN</a:t>
                      </a:r>
                      <a:endParaRPr lang="id-ID" sz="2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FF00"/>
                    </a:solidFill>
                  </a:tcPr>
                </a:tc>
              </a:tr>
              <a:tr h="39074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id-ID" sz="20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LACK OF INTEREST ON NUTRITIONAL THERAPY; VERY SPECIALISTIC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id-ID" sz="20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MINIMAL NUTRITION TOPIC DURING MEDICAL</a:t>
                      </a:r>
                      <a:r>
                        <a:rPr lang="id-ID" sz="2000" b="1" baseline="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SCHOOL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id-ID" sz="2000" b="1" baseline="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INSUFFICIENT TIME FOR NUTRITIONAL THERAPY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id-ID" sz="20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UNAVAILABLE  ESTABLISHED NUTRITION</a:t>
                      </a:r>
                      <a:r>
                        <a:rPr lang="id-ID" sz="2000" b="1" baseline="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THERAPY PROGRAM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id-ID" sz="2000" b="1" baseline="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NURSE’S BELIEF OF NUTRITION IS NON NURSE RESPONSIBILITY</a:t>
                      </a:r>
                      <a:endParaRPr lang="id-ID" sz="20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id-ID" sz="20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LACK OF KNOWLEDGE ON PROPER DIET FOR NUTRITIONAL DEFICIENCIES THERAPY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id-ID" sz="20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POOR KNOWLEDGE ON PATHOPHYSIOLOGY</a:t>
                      </a:r>
                      <a:r>
                        <a:rPr lang="id-ID" sz="2000" b="1" baseline="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OF DISEASE</a:t>
                      </a:r>
                      <a:endParaRPr lang="id-ID" sz="2000" b="1" dirty="0" smtClean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id-ID" sz="20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92504" y="1950449"/>
          <a:ext cx="8686796" cy="4715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3344863" y="3244850"/>
            <a:ext cx="2357437" cy="2076450"/>
          </a:xfrm>
          <a:prstGeom prst="ellipse">
            <a:avLst/>
          </a:prstGeom>
          <a:solidFill>
            <a:srgbClr val="00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dirty="0">
                <a:latin typeface="+mn-lt"/>
              </a:rPr>
              <a:t>PROPER NUTRITION SUPPORT REQUIREMENT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357188" y="698500"/>
            <a:ext cx="82772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3600">
                <a:solidFill>
                  <a:srgbClr val="FFFF00"/>
                </a:solidFill>
                <a:latin typeface="Segoe Print" pitchFamily="2" charset="0"/>
              </a:rPr>
              <a:t>Characteristic of nutrition therapy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 txBox="1">
            <a:spLocks noGrp="1"/>
          </p:cNvSpPr>
          <p:nvPr/>
        </p:nvSpPr>
        <p:spPr bwMode="auto">
          <a:xfrm>
            <a:off x="6934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9BF3519-A8A4-4FB1-9DB9-8AEC9FBB50A0}" type="slidenum">
              <a:rPr lang="en-US" sz="1400"/>
              <a:pPr algn="r"/>
              <a:t>12</a:t>
            </a:fld>
            <a:endParaRPr lang="en-US" sz="140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88925"/>
            <a:ext cx="8458200" cy="1011238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id-ID" sz="2800" b="1" dirty="0" smtClean="0">
                <a:latin typeface="+mn-lt"/>
                <a:cs typeface="Arial" charset="0"/>
              </a:rPr>
              <a:t/>
            </a:r>
            <a:br>
              <a:rPr lang="id-ID" sz="2800" b="1" dirty="0" smtClean="0">
                <a:latin typeface="+mn-lt"/>
                <a:cs typeface="Arial" charset="0"/>
              </a:rPr>
            </a:br>
            <a:r>
              <a:rPr lang="id-ID" sz="2800" b="1" dirty="0" smtClean="0">
                <a:latin typeface="+mn-lt"/>
                <a:cs typeface="Arial" charset="0"/>
              </a:rPr>
              <a:t/>
            </a:r>
            <a:br>
              <a:rPr lang="id-ID" sz="2800" b="1" dirty="0" smtClean="0">
                <a:latin typeface="+mn-lt"/>
                <a:cs typeface="Arial" charset="0"/>
              </a:rPr>
            </a:br>
            <a:r>
              <a:rPr lang="en-US" sz="2800" b="1" dirty="0" smtClean="0">
                <a:latin typeface="+mn-lt"/>
                <a:cs typeface="Arial" charset="0"/>
              </a:rPr>
              <a:t>Evidenced based solutions</a:t>
            </a:r>
            <a:r>
              <a:rPr lang="id-ID" sz="2800" b="1" dirty="0" smtClean="0">
                <a:latin typeface="+mn-lt"/>
                <a:cs typeface="Arial" charset="0"/>
              </a:rPr>
              <a:t/>
            </a:r>
            <a:br>
              <a:rPr lang="id-ID" sz="2800" b="1" dirty="0" smtClean="0">
                <a:latin typeface="+mn-lt"/>
                <a:cs typeface="Arial" charset="0"/>
              </a:rPr>
            </a:br>
            <a:r>
              <a:rPr lang="fi-FI" sz="2400" b="1" dirty="0" smtClean="0">
                <a:solidFill>
                  <a:srgbClr val="00FF00"/>
                </a:solidFill>
                <a:latin typeface="Segoe Print" pitchFamily="2" charset="0"/>
                <a:cs typeface="Arial" charset="0"/>
              </a:rPr>
              <a:t>Heimburger (2000-2006):</a:t>
            </a:r>
            <a:r>
              <a:rPr lang="fi-FI" sz="2800" dirty="0" smtClean="0">
                <a:solidFill>
                  <a:srgbClr val="00FF00"/>
                </a:solidFill>
                <a:latin typeface="Arial" charset="0"/>
                <a:cs typeface="Arial" charset="0"/>
              </a:rPr>
              <a:t/>
            </a:r>
            <a:br>
              <a:rPr lang="fi-FI" sz="2800" dirty="0" smtClean="0">
                <a:solidFill>
                  <a:srgbClr val="00FF00"/>
                </a:solidFill>
                <a:latin typeface="Arial" charset="0"/>
                <a:cs typeface="Arial" charset="0"/>
              </a:rPr>
            </a:br>
            <a:r>
              <a:rPr lang="fi-FI" sz="2800" dirty="0" smtClean="0">
                <a:solidFill>
                  <a:srgbClr val="00FF00"/>
                </a:solidFill>
                <a:latin typeface="Arial" charset="0"/>
                <a:cs typeface="Arial" charset="0"/>
              </a:rPr>
              <a:t/>
            </a:r>
            <a:br>
              <a:rPr lang="fi-FI" sz="2800" dirty="0" smtClean="0">
                <a:solidFill>
                  <a:srgbClr val="00FF00"/>
                </a:solidFill>
                <a:latin typeface="Arial" charset="0"/>
                <a:cs typeface="Arial" charset="0"/>
              </a:rPr>
            </a:br>
            <a:endParaRPr lang="en-US" sz="2800" b="1" dirty="0" smtClean="0">
              <a:latin typeface="+mn-lt"/>
              <a:cs typeface="Arial" charset="0"/>
            </a:endParaRPr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1606550" y="6521450"/>
            <a:ext cx="64389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1400">
                <a:solidFill>
                  <a:srgbClr val="FF9900"/>
                </a:solidFill>
              </a:rPr>
              <a:t>Amerivan Board of Physician Nutrition Specialist Progress Report, 2008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264696" y="891677"/>
          <a:ext cx="8758989" cy="3511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Oval 6"/>
          <p:cNvSpPr/>
          <p:nvPr/>
        </p:nvSpPr>
        <p:spPr bwMode="auto">
          <a:xfrm>
            <a:off x="2070100" y="3990975"/>
            <a:ext cx="4619625" cy="2293938"/>
          </a:xfrm>
          <a:prstGeom prst="ellipse">
            <a:avLst/>
          </a:prstGeom>
          <a:solidFill>
            <a:srgbClr val="00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dirty="0">
                <a:latin typeface="+mn-lt"/>
              </a:rPr>
              <a:t>multidiscipline  personnel: physician, nurse, pharmacist, dietitian, laboratory technician etc</a:t>
            </a:r>
          </a:p>
        </p:txBody>
      </p:sp>
      <p:sp>
        <p:nvSpPr>
          <p:cNvPr id="11" name="Down Arrow Callout 10"/>
          <p:cNvSpPr/>
          <p:nvPr/>
        </p:nvSpPr>
        <p:spPr bwMode="auto">
          <a:xfrm>
            <a:off x="1347788" y="3411538"/>
            <a:ext cx="6448425" cy="708025"/>
          </a:xfrm>
          <a:prstGeom prst="downArrowCallout">
            <a:avLst/>
          </a:prstGeom>
          <a:solidFill>
            <a:srgbClr val="FFFF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chemeClr val="bg1"/>
                </a:solidFill>
                <a:latin typeface="+mn-lt"/>
              </a:rPr>
              <a:t>NUTRITION SUPPORT TEAM</a:t>
            </a:r>
          </a:p>
        </p:txBody>
      </p:sp>
      <p:sp>
        <p:nvSpPr>
          <p:cNvPr id="8" name="12-Point Star 7"/>
          <p:cNvSpPr/>
          <p:nvPr/>
        </p:nvSpPr>
        <p:spPr bwMode="auto">
          <a:xfrm>
            <a:off x="-288925" y="2741613"/>
            <a:ext cx="3297238" cy="3281362"/>
          </a:xfrm>
          <a:prstGeom prst="star12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dirty="0">
                <a:latin typeface="+mn-lt"/>
              </a:rPr>
              <a:t>In hospital horizontal organization under fascility director</a:t>
            </a:r>
          </a:p>
        </p:txBody>
      </p:sp>
      <p:sp>
        <p:nvSpPr>
          <p:cNvPr id="9" name="12-Point Star 8"/>
          <p:cNvSpPr/>
          <p:nvPr/>
        </p:nvSpPr>
        <p:spPr bwMode="auto">
          <a:xfrm>
            <a:off x="5895975" y="3576638"/>
            <a:ext cx="3248025" cy="2763837"/>
          </a:xfrm>
          <a:prstGeom prst="star12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b="1" dirty="0">
                <a:solidFill>
                  <a:schemeClr val="bg1"/>
                </a:solidFill>
                <a:latin typeface="+mn-lt"/>
              </a:rPr>
              <a:t>Based on individual pts needs: to treat malnutrition or at risk patient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animBg="1"/>
      <p:bldP spid="11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ounded Rectangle 10"/>
          <p:cNvSpPr>
            <a:spLocks noChangeArrowheads="1"/>
          </p:cNvSpPr>
          <p:nvPr/>
        </p:nvSpPr>
        <p:spPr bwMode="auto">
          <a:xfrm>
            <a:off x="746125" y="1708150"/>
            <a:ext cx="3849688" cy="4668838"/>
          </a:xfrm>
          <a:prstGeom prst="roundRect">
            <a:avLst>
              <a:gd name="adj" fmla="val 16667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  <p:sp>
        <p:nvSpPr>
          <p:cNvPr id="24579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768E7008-4908-4BD7-9BAD-420F272184D2}" type="slidenum">
              <a:rPr lang="en-US" sz="1400">
                <a:latin typeface="Times New Roman" pitchFamily="18" charset="0"/>
              </a:rPr>
              <a:pPr algn="r"/>
              <a:t>13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24580" name="Date Placeholder 6"/>
          <p:cNvSpPr txBox="1">
            <a:spLocks noGrp="1"/>
          </p:cNvSpPr>
          <p:nvPr/>
        </p:nvSpPr>
        <p:spPr bwMode="auto">
          <a:xfrm>
            <a:off x="1143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fld id="{10B30F80-7AA0-4181-818C-82ABFE6307AD}" type="datetime1">
              <a:rPr lang="id-ID" sz="1400">
                <a:latin typeface="Times New Roman" pitchFamily="18" charset="0"/>
              </a:rPr>
              <a:pPr/>
              <a:t>19/12/2014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685800" y="730250"/>
            <a:ext cx="7524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sz="4400">
                <a:solidFill>
                  <a:srgbClr val="FF9900"/>
                </a:solidFill>
              </a:rPr>
              <a:t>The first critical step</a:t>
            </a:r>
          </a:p>
        </p:txBody>
      </p:sp>
      <p:sp>
        <p:nvSpPr>
          <p:cNvPr id="24582" name="Slide Number Placeholder 5"/>
          <p:cNvSpPr txBox="1">
            <a:spLocks noGrp="1"/>
          </p:cNvSpPr>
          <p:nvPr/>
        </p:nvSpPr>
        <p:spPr bwMode="auto">
          <a:xfrm>
            <a:off x="8743950" y="6400800"/>
            <a:ext cx="400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80E45A0C-68A9-466B-85A0-16AF4AD6B0DA}" type="slidenum">
              <a:rPr lang="en-US" sz="1400">
                <a:latin typeface="Times New Roman" pitchFamily="18" charset="0"/>
              </a:rPr>
              <a:pPr algn="r"/>
              <a:t>13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24583" name="Date Placeholder 5"/>
          <p:cNvSpPr txBox="1">
            <a:spLocks noGrp="1"/>
          </p:cNvSpPr>
          <p:nvPr/>
        </p:nvSpPr>
        <p:spPr bwMode="auto">
          <a:xfrm>
            <a:off x="114300" y="6400800"/>
            <a:ext cx="1162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fld id="{62D7E27E-7927-47BB-A698-E333E761A150}" type="datetime1">
              <a:rPr lang="id-ID" sz="1400">
                <a:latin typeface="Times New Roman" pitchFamily="18" charset="0"/>
              </a:rPr>
              <a:pPr/>
              <a:t>19/12/2014</a:t>
            </a:fld>
            <a:endParaRPr lang="en-US" sz="1400">
              <a:latin typeface="Times New Roman" pitchFamily="18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288756" y="1998575"/>
          <a:ext cx="856648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 txBox="1">
            <a:spLocks noGrp="1"/>
          </p:cNvSpPr>
          <p:nvPr/>
        </p:nvSpPr>
        <p:spPr bwMode="auto">
          <a:xfrm>
            <a:off x="8743950" y="6400800"/>
            <a:ext cx="400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3DE8AFBA-D22D-4608-8BA3-4FD57596C8E1}" type="slidenum">
              <a:rPr lang="en-US" sz="1400">
                <a:latin typeface="Times New Roman" pitchFamily="18" charset="0"/>
              </a:rPr>
              <a:pPr algn="r"/>
              <a:t>14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25603" name="Date Placeholder 5"/>
          <p:cNvSpPr txBox="1">
            <a:spLocks noGrp="1"/>
          </p:cNvSpPr>
          <p:nvPr/>
        </p:nvSpPr>
        <p:spPr bwMode="auto">
          <a:xfrm>
            <a:off x="114300" y="6400800"/>
            <a:ext cx="11620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fld id="{F1F3FA87-10DA-43B7-8B75-5BD1938A5E44}" type="datetime1">
              <a:rPr lang="id-ID" sz="1400">
                <a:latin typeface="Times New Roman" pitchFamily="18" charset="0"/>
              </a:rPr>
              <a:pPr/>
              <a:t>19/12/2014</a:t>
            </a:fld>
            <a:endParaRPr lang="en-US" sz="1400">
              <a:latin typeface="Times New Roman" pitchFamily="18" charset="0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-553453" y="264698"/>
          <a:ext cx="10467474" cy="6593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605" name="TextBox 8"/>
          <p:cNvSpPr txBox="1">
            <a:spLocks noChangeArrowheads="1"/>
          </p:cNvSpPr>
          <p:nvPr/>
        </p:nvSpPr>
        <p:spPr bwMode="auto">
          <a:xfrm>
            <a:off x="3424238" y="2767013"/>
            <a:ext cx="2625725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3200">
                <a:solidFill>
                  <a:srgbClr val="FFFF00"/>
                </a:solidFill>
                <a:latin typeface="Segoe Print" pitchFamily="2" charset="0"/>
              </a:rPr>
              <a:t>The cycle of</a:t>
            </a:r>
          </a:p>
          <a:p>
            <a:r>
              <a:rPr lang="id-ID" sz="3200">
                <a:solidFill>
                  <a:srgbClr val="FFFF00"/>
                </a:solidFill>
                <a:latin typeface="Segoe Print" pitchFamily="2" charset="0"/>
              </a:rPr>
              <a:t>Nutrition </a:t>
            </a:r>
          </a:p>
          <a:p>
            <a:r>
              <a:rPr lang="id-ID" sz="3200">
                <a:solidFill>
                  <a:srgbClr val="FFFF00"/>
                </a:solidFill>
                <a:latin typeface="Segoe Print" pitchFamily="2" charset="0"/>
              </a:rPr>
              <a:t>therapy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>
                <a:latin typeface="Arial Narrow" pitchFamily="34" charset="0"/>
              </a:rPr>
              <a:t>Di Indonesia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1035050" y="3136900"/>
            <a:ext cx="7097713" cy="920750"/>
          </a:xfrm>
          <a:prstGeom prst="roundRect">
            <a:avLst/>
          </a:prstGeom>
          <a:solidFill>
            <a:srgbClr val="FFFF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sz="2400" dirty="0">
                <a:solidFill>
                  <a:schemeClr val="bg1"/>
                </a:solidFill>
                <a:latin typeface="+mn-lt"/>
              </a:rPr>
              <a:t>PELAYANAN GIZI  DALAM MENDUKUNG TERAPI BELUM SEPERTI YANG DIHARAPKAN  </a:t>
            </a:r>
          </a:p>
        </p:txBody>
      </p:sp>
      <p:sp>
        <p:nvSpPr>
          <p:cNvPr id="26628" name="Down Arrow 5"/>
          <p:cNvSpPr>
            <a:spLocks noChangeArrowheads="1"/>
          </p:cNvSpPr>
          <p:nvPr/>
        </p:nvSpPr>
        <p:spPr bwMode="auto">
          <a:xfrm>
            <a:off x="1973263" y="2224088"/>
            <a:ext cx="5053012" cy="53181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FF00"/>
          </a:solidFill>
          <a:ln w="9525" algn="ctr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36550" y="5318125"/>
            <a:ext cx="8397875" cy="107632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3200">
                <a:latin typeface="Segoe Print" pitchFamily="2" charset="0"/>
              </a:rPr>
              <a:t>Pedoman pelayanan gizi klinik  melalui tim terapi gizi, sebagai penyempurnaan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6650" y="1539875"/>
            <a:ext cx="3438525" cy="58420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3200" dirty="0">
                <a:solidFill>
                  <a:schemeClr val="bg1"/>
                </a:solidFill>
                <a:latin typeface="+mn-lt"/>
              </a:rPr>
              <a:t>BUKU PGRS, 2003</a:t>
            </a:r>
          </a:p>
        </p:txBody>
      </p:sp>
      <p:sp>
        <p:nvSpPr>
          <p:cNvPr id="10" name="Down Arrow 9"/>
          <p:cNvSpPr>
            <a:spLocks noChangeArrowheads="1"/>
          </p:cNvSpPr>
          <p:nvPr/>
        </p:nvSpPr>
        <p:spPr bwMode="auto">
          <a:xfrm>
            <a:off x="2478088" y="4438650"/>
            <a:ext cx="3922712" cy="53181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algn="ctr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  <p:sp>
        <p:nvSpPr>
          <p:cNvPr id="7" name="12-Point Star 6"/>
          <p:cNvSpPr/>
          <p:nvPr/>
        </p:nvSpPr>
        <p:spPr bwMode="auto">
          <a:xfrm>
            <a:off x="4740275" y="3967163"/>
            <a:ext cx="3536950" cy="1209675"/>
          </a:xfrm>
          <a:prstGeom prst="star12">
            <a:avLst/>
          </a:prstGeom>
          <a:solidFill>
            <a:srgbClr val="FF00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id-ID" sz="3600" dirty="0">
                <a:latin typeface="+mn-lt"/>
              </a:rPr>
              <a:t>PDGKI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d-ID" dirty="0" smtClean="0"/>
              <a:t>Tujuan pembelajaran</a:t>
            </a:r>
            <a:endParaRPr lang="id-ID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Mempelajari tahapan perumusan diagnosis gizi</a:t>
            </a:r>
          </a:p>
          <a:p>
            <a:pPr lvl="1"/>
            <a:r>
              <a:rPr lang="id-ID" smtClean="0"/>
              <a:t>Skrining gizi (SGA)</a:t>
            </a:r>
          </a:p>
          <a:p>
            <a:pPr lvl="1"/>
            <a:r>
              <a:rPr lang="id-ID" smtClean="0"/>
              <a:t>Anthropometric assessment</a:t>
            </a:r>
          </a:p>
          <a:p>
            <a:pPr lvl="1"/>
            <a:r>
              <a:rPr lang="id-ID" smtClean="0"/>
              <a:t>Biochemical assessment</a:t>
            </a:r>
          </a:p>
          <a:p>
            <a:pPr lvl="1"/>
            <a:r>
              <a:rPr lang="id-ID" smtClean="0"/>
              <a:t>Clinical assessment</a:t>
            </a:r>
          </a:p>
          <a:p>
            <a:r>
              <a:rPr lang="id-ID" smtClean="0"/>
              <a:t>Mempelajari tahapan pemberian terapi gizi sesuai dengan diagnosis yang telah dibuat.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1675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Pengaruh penyakit terhadap status gizi</a:t>
            </a:r>
            <a:endParaRPr lang="en-GB" sz="2800" b="1" dirty="0">
              <a:solidFill>
                <a:srgbClr val="FFC0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752725"/>
            <a:ext cx="8229600" cy="2260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id-ID" sz="2400" smtClean="0"/>
              <a:t>	Gejala dari suatu penyakit dan terapi yang diberikan dapat menyebabkan malnutrisi melalui</a:t>
            </a:r>
            <a:r>
              <a:rPr lang="id-ID" sz="2800" smtClean="0"/>
              <a:t> </a:t>
            </a:r>
            <a:r>
              <a:rPr lang="id-ID" sz="2800" b="1" i="1" smtClean="0">
                <a:solidFill>
                  <a:srgbClr val="FFC000"/>
                </a:solidFill>
              </a:rPr>
              <a:t>menurunnya asupan makanan, gangguan pada proses digesti dan absorpsi atau berubahnya metabolisme zat gizi dan proses ekskresinya</a:t>
            </a:r>
            <a:r>
              <a:rPr lang="id-ID" sz="2400" b="1" i="1" smtClean="0">
                <a:solidFill>
                  <a:srgbClr val="FF0000"/>
                </a:solidFill>
              </a:rPr>
              <a:t>.</a:t>
            </a:r>
            <a:endParaRPr lang="en-GB" sz="2400" b="1" i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4"/>
          <p:cNvSpPr>
            <a:spLocks noChangeArrowheads="1"/>
          </p:cNvSpPr>
          <p:nvPr/>
        </p:nvSpPr>
        <p:spPr bwMode="auto">
          <a:xfrm>
            <a:off x="107950" y="1268413"/>
            <a:ext cx="3384550" cy="1584325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>
                <a:solidFill>
                  <a:schemeClr val="bg1"/>
                </a:solidFill>
              </a:rPr>
              <a:t>Anorexia;nausea and vomiting;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pain with eating;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mouth ulcers/wounds;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difficulty in chewing/swallowing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Depression/psychological stress;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inability to feed oneself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9699" name="AutoShape 5"/>
          <p:cNvSpPr>
            <a:spLocks noChangeArrowheads="1"/>
          </p:cNvSpPr>
          <p:nvPr/>
        </p:nvSpPr>
        <p:spPr bwMode="auto">
          <a:xfrm>
            <a:off x="107950" y="2997200"/>
            <a:ext cx="3384550" cy="1582738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/>
              <a:t>Inflammation associated with </a:t>
            </a:r>
          </a:p>
          <a:p>
            <a:pPr algn="ctr"/>
            <a:r>
              <a:rPr lang="id-ID"/>
              <a:t>bowel conditions;Insufficient</a:t>
            </a:r>
          </a:p>
          <a:p>
            <a:pPr algn="ctr"/>
            <a:r>
              <a:rPr lang="id-ID"/>
              <a:t> secretion of digestive </a:t>
            </a:r>
          </a:p>
          <a:p>
            <a:pPr algn="ctr"/>
            <a:r>
              <a:rPr lang="id-ID"/>
              <a:t>enzymes/bile salt;Altered </a:t>
            </a:r>
          </a:p>
          <a:p>
            <a:pPr algn="ctr"/>
            <a:r>
              <a:rPr lang="id-ID"/>
              <a:t>structure/function of </a:t>
            </a:r>
          </a:p>
          <a:p>
            <a:pPr algn="ctr"/>
            <a:r>
              <a:rPr lang="id-ID"/>
              <a:t>intestinal mucosa</a:t>
            </a:r>
            <a:endParaRPr lang="en-GB"/>
          </a:p>
        </p:txBody>
      </p:sp>
      <p:sp>
        <p:nvSpPr>
          <p:cNvPr id="29700" name="AutoShape 6"/>
          <p:cNvSpPr>
            <a:spLocks noChangeArrowheads="1"/>
          </p:cNvSpPr>
          <p:nvPr/>
        </p:nvSpPr>
        <p:spPr bwMode="auto">
          <a:xfrm>
            <a:off x="107950" y="4724400"/>
            <a:ext cx="3384550" cy="2060575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>
                <a:solidFill>
                  <a:schemeClr val="bg1"/>
                </a:solidFill>
              </a:rPr>
              <a:t>Elevated metabolic rate;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muscle wasting;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Changes in hydration;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prolonged immobilzation;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Nutrient losses due to excessive 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bleeding,diarrhea, 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or frequent urination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9701" name="AutoShape 7"/>
          <p:cNvSpPr>
            <a:spLocks noChangeArrowheads="1"/>
          </p:cNvSpPr>
          <p:nvPr/>
        </p:nvSpPr>
        <p:spPr bwMode="auto">
          <a:xfrm>
            <a:off x="5795963" y="1052513"/>
            <a:ext cx="3241675" cy="1728787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>
                <a:solidFill>
                  <a:schemeClr val="bg1"/>
                </a:solidFill>
              </a:rPr>
              <a:t>Restrictive diets;bowel rest;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surgical resection of neck, 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mouth, esophagus;preparation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 for surgery or diagnostic test;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surgical wounds;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side effect of drugs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9702" name="AutoShape 8"/>
          <p:cNvSpPr>
            <a:spLocks noChangeArrowheads="1"/>
          </p:cNvSpPr>
          <p:nvPr/>
        </p:nvSpPr>
        <p:spPr bwMode="auto">
          <a:xfrm>
            <a:off x="5867400" y="2924175"/>
            <a:ext cx="3168650" cy="1728788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/>
              <a:t>Radiation therapy;GI surgeries;</a:t>
            </a:r>
          </a:p>
          <a:p>
            <a:pPr algn="ctr"/>
            <a:r>
              <a:rPr lang="id-ID"/>
              <a:t>side effect of medications on </a:t>
            </a:r>
          </a:p>
          <a:p>
            <a:pPr algn="ctr"/>
            <a:r>
              <a:rPr lang="id-ID"/>
              <a:t>GIT Structure or function</a:t>
            </a:r>
            <a:endParaRPr lang="en-GB"/>
          </a:p>
        </p:txBody>
      </p:sp>
      <p:sp>
        <p:nvSpPr>
          <p:cNvPr id="29703" name="AutoShape 9"/>
          <p:cNvSpPr>
            <a:spLocks noChangeArrowheads="1"/>
          </p:cNvSpPr>
          <p:nvPr/>
        </p:nvSpPr>
        <p:spPr bwMode="auto">
          <a:xfrm>
            <a:off x="5940425" y="4724400"/>
            <a:ext cx="3097213" cy="2060575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>
                <a:solidFill>
                  <a:schemeClr val="bg1"/>
                </a:solidFill>
              </a:rPr>
              <a:t>Chemotherapy; use of 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diuretics; 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side effect of 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other medications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9704" name="Oval 10"/>
          <p:cNvSpPr>
            <a:spLocks noChangeArrowheads="1"/>
          </p:cNvSpPr>
          <p:nvPr/>
        </p:nvSpPr>
        <p:spPr bwMode="auto">
          <a:xfrm>
            <a:off x="3995738" y="1341438"/>
            <a:ext cx="1368425" cy="1222375"/>
          </a:xfrm>
          <a:prstGeom prst="ellipse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b="1">
                <a:solidFill>
                  <a:schemeClr val="bg1"/>
                </a:solidFill>
              </a:rPr>
              <a:t>Reduced</a:t>
            </a:r>
          </a:p>
          <a:p>
            <a:pPr algn="ctr"/>
            <a:r>
              <a:rPr lang="id-ID" b="1">
                <a:solidFill>
                  <a:schemeClr val="bg1"/>
                </a:solidFill>
              </a:rPr>
              <a:t> food intake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29705" name="Oval 11"/>
          <p:cNvSpPr>
            <a:spLocks noChangeArrowheads="1"/>
          </p:cNvSpPr>
          <p:nvPr/>
        </p:nvSpPr>
        <p:spPr bwMode="auto">
          <a:xfrm>
            <a:off x="3922713" y="2924175"/>
            <a:ext cx="1657350" cy="1728788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b="1"/>
              <a:t>Impaired</a:t>
            </a:r>
          </a:p>
          <a:p>
            <a:pPr algn="ctr"/>
            <a:r>
              <a:rPr lang="id-ID" b="1"/>
              <a:t> digestion </a:t>
            </a:r>
          </a:p>
          <a:p>
            <a:pPr algn="ctr"/>
            <a:r>
              <a:rPr lang="id-ID" b="1"/>
              <a:t>&amp; absorption</a:t>
            </a:r>
            <a:endParaRPr lang="en-GB" b="1"/>
          </a:p>
        </p:txBody>
      </p:sp>
      <p:sp>
        <p:nvSpPr>
          <p:cNvPr id="29706" name="Oval 12"/>
          <p:cNvSpPr>
            <a:spLocks noChangeArrowheads="1"/>
          </p:cNvSpPr>
          <p:nvPr/>
        </p:nvSpPr>
        <p:spPr bwMode="auto">
          <a:xfrm>
            <a:off x="3995738" y="5084763"/>
            <a:ext cx="1655762" cy="1512887"/>
          </a:xfrm>
          <a:prstGeom prst="ellipse">
            <a:avLst/>
          </a:prstGeom>
          <a:solidFill>
            <a:srgbClr val="FF66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b="1">
                <a:solidFill>
                  <a:schemeClr val="bg1"/>
                </a:solidFill>
              </a:rPr>
              <a:t>Altered </a:t>
            </a:r>
          </a:p>
          <a:p>
            <a:pPr algn="ctr"/>
            <a:r>
              <a:rPr lang="id-ID" b="1">
                <a:solidFill>
                  <a:schemeClr val="bg1"/>
                </a:solidFill>
              </a:rPr>
              <a:t>nutrient </a:t>
            </a:r>
          </a:p>
          <a:p>
            <a:pPr algn="ctr"/>
            <a:r>
              <a:rPr lang="id-ID" b="1">
                <a:solidFill>
                  <a:schemeClr val="bg1"/>
                </a:solidFill>
              </a:rPr>
              <a:t>metabolism </a:t>
            </a:r>
          </a:p>
          <a:p>
            <a:pPr algn="ctr"/>
            <a:r>
              <a:rPr lang="id-ID" b="1">
                <a:solidFill>
                  <a:schemeClr val="bg1"/>
                </a:solidFill>
              </a:rPr>
              <a:t>&amp;excretion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29707" name="Text Box 25"/>
          <p:cNvSpPr txBox="1">
            <a:spLocks noChangeArrowheads="1"/>
          </p:cNvSpPr>
          <p:nvPr/>
        </p:nvSpPr>
        <p:spPr bwMode="auto">
          <a:xfrm>
            <a:off x="1116013" y="115888"/>
            <a:ext cx="6897687" cy="3968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000" b="1">
                <a:solidFill>
                  <a:schemeClr val="bg1"/>
                </a:solidFill>
              </a:rPr>
              <a:t>Alur pengaruh penyakit terhadap status gizi</a:t>
            </a:r>
            <a:endParaRPr lang="en-GB" sz="2000" b="1">
              <a:solidFill>
                <a:schemeClr val="bg1"/>
              </a:solidFill>
            </a:endParaRPr>
          </a:p>
        </p:txBody>
      </p:sp>
      <p:sp>
        <p:nvSpPr>
          <p:cNvPr id="29708" name="Text Box 26"/>
          <p:cNvSpPr txBox="1">
            <a:spLocks noChangeArrowheads="1"/>
          </p:cNvSpPr>
          <p:nvPr/>
        </p:nvSpPr>
        <p:spPr bwMode="auto">
          <a:xfrm>
            <a:off x="1042988" y="692150"/>
            <a:ext cx="19637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d-ID"/>
          </a:p>
        </p:txBody>
      </p:sp>
      <p:sp>
        <p:nvSpPr>
          <p:cNvPr id="29709" name="Text Box 27"/>
          <p:cNvSpPr txBox="1">
            <a:spLocks noChangeArrowheads="1"/>
          </p:cNvSpPr>
          <p:nvPr/>
        </p:nvSpPr>
        <p:spPr bwMode="auto">
          <a:xfrm>
            <a:off x="107950" y="549275"/>
            <a:ext cx="41036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d-ID" b="1"/>
              <a:t>Gejala &amp; efek dari penyakit</a:t>
            </a:r>
            <a:endParaRPr lang="en-GB" b="1"/>
          </a:p>
        </p:txBody>
      </p:sp>
      <p:sp>
        <p:nvSpPr>
          <p:cNvPr id="29710" name="Text Box 28"/>
          <p:cNvSpPr txBox="1">
            <a:spLocks noChangeArrowheads="1"/>
          </p:cNvSpPr>
          <p:nvPr/>
        </p:nvSpPr>
        <p:spPr bwMode="auto">
          <a:xfrm>
            <a:off x="7180263" y="549275"/>
            <a:ext cx="12080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d-ID" b="1"/>
              <a:t>Terapi </a:t>
            </a:r>
            <a:endParaRPr lang="en-GB" b="1"/>
          </a:p>
        </p:txBody>
      </p:sp>
      <p:sp>
        <p:nvSpPr>
          <p:cNvPr id="21" name="Right Arrow 20"/>
          <p:cNvSpPr/>
          <p:nvPr/>
        </p:nvSpPr>
        <p:spPr>
          <a:xfrm>
            <a:off x="3563938" y="1412875"/>
            <a:ext cx="287337" cy="1368425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22" name="Right Arrow 21"/>
          <p:cNvSpPr/>
          <p:nvPr/>
        </p:nvSpPr>
        <p:spPr>
          <a:xfrm>
            <a:off x="3563938" y="3141663"/>
            <a:ext cx="287337" cy="136683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23" name="Right Arrow 22"/>
          <p:cNvSpPr/>
          <p:nvPr/>
        </p:nvSpPr>
        <p:spPr>
          <a:xfrm>
            <a:off x="3563938" y="5084763"/>
            <a:ext cx="287337" cy="1368425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24" name="Right Arrow 23"/>
          <p:cNvSpPr/>
          <p:nvPr/>
        </p:nvSpPr>
        <p:spPr>
          <a:xfrm rot="10800000">
            <a:off x="5364163" y="1341438"/>
            <a:ext cx="360362" cy="136683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25" name="Right Arrow 24"/>
          <p:cNvSpPr/>
          <p:nvPr/>
        </p:nvSpPr>
        <p:spPr>
          <a:xfrm rot="10800000">
            <a:off x="5435600" y="3141663"/>
            <a:ext cx="360363" cy="136683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26" name="Right Arrow 25"/>
          <p:cNvSpPr/>
          <p:nvPr/>
        </p:nvSpPr>
        <p:spPr>
          <a:xfrm rot="10800000">
            <a:off x="5508625" y="5157788"/>
            <a:ext cx="358775" cy="136683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6438"/>
            <a:ext cx="8229600" cy="11382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Tim perawatan gizi di rumah sakit</a:t>
            </a:r>
            <a:endParaRPr lang="en-GB" sz="2800" b="1" dirty="0">
              <a:solidFill>
                <a:srgbClr val="FFC000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19338"/>
            <a:ext cx="8229600" cy="2765425"/>
          </a:xfrm>
        </p:spPr>
        <p:txBody>
          <a:bodyPr/>
          <a:lstStyle/>
          <a:p>
            <a:pPr eaLnBrk="1" hangingPunct="1"/>
            <a:r>
              <a:rPr lang="id-ID" sz="2400" smtClean="0"/>
              <a:t>Dokter</a:t>
            </a:r>
          </a:p>
          <a:p>
            <a:pPr eaLnBrk="1" hangingPunct="1"/>
            <a:r>
              <a:rPr lang="id-ID" sz="2400" smtClean="0"/>
              <a:t>Registered dietitians/dokter ahli gizi</a:t>
            </a:r>
          </a:p>
          <a:p>
            <a:pPr eaLnBrk="1" hangingPunct="1"/>
            <a:r>
              <a:rPr lang="id-ID" sz="2400" smtClean="0"/>
              <a:t>Registered dietetic technicians/D3 gizi</a:t>
            </a:r>
          </a:p>
          <a:p>
            <a:pPr eaLnBrk="1" hangingPunct="1"/>
            <a:r>
              <a:rPr lang="id-ID" sz="2400" smtClean="0"/>
              <a:t>Perawat </a:t>
            </a:r>
          </a:p>
          <a:p>
            <a:pPr eaLnBrk="1" hangingPunct="1"/>
            <a:r>
              <a:rPr lang="id-ID" sz="2400" smtClean="0"/>
              <a:t>Tenaga kesehatan lainnya</a:t>
            </a:r>
            <a:endParaRPr lang="en-GB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Skrining status gizi</a:t>
            </a:r>
            <a:endParaRPr lang="en-GB" sz="2800" b="1" dirty="0">
              <a:solidFill>
                <a:srgbClr val="FFC000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d-ID" sz="2400" smtClean="0"/>
              <a:t>Suatu cara yang digunakan untuk menentukan apakah seorang pasien memiliki resiko mengalami malnutrisi selama perawatan</a:t>
            </a:r>
          </a:p>
          <a:p>
            <a:pPr eaLnBrk="1" hangingPunct="1">
              <a:buFontTx/>
              <a:buNone/>
            </a:pPr>
            <a:endParaRPr lang="id-ID" sz="2400" smtClean="0"/>
          </a:p>
          <a:p>
            <a:pPr eaLnBrk="1" hangingPunct="1"/>
            <a:r>
              <a:rPr lang="id-ID" sz="2400" smtClean="0"/>
              <a:t>Informasi yang digunakan mencakup:</a:t>
            </a:r>
          </a:p>
          <a:p>
            <a:pPr eaLnBrk="1" hangingPunct="1">
              <a:buFontTx/>
              <a:buNone/>
            </a:pPr>
            <a:endParaRPr lang="id-ID" sz="2400" smtClean="0"/>
          </a:p>
          <a:p>
            <a:pPr lvl="1" eaLnBrk="1" hangingPunct="1"/>
            <a:r>
              <a:rPr lang="id-ID" sz="2000" smtClean="0"/>
              <a:t>Diagnosis</a:t>
            </a:r>
          </a:p>
          <a:p>
            <a:pPr lvl="1" eaLnBrk="1" hangingPunct="1"/>
            <a:r>
              <a:rPr lang="id-ID" sz="2000" smtClean="0"/>
              <a:t>Medical record</a:t>
            </a:r>
          </a:p>
          <a:p>
            <a:pPr lvl="1" eaLnBrk="1" hangingPunct="1"/>
            <a:r>
              <a:rPr lang="id-ID" sz="2000" smtClean="0"/>
              <a:t>Pemeriksaan fisik dan lab</a:t>
            </a:r>
          </a:p>
          <a:p>
            <a:pPr lvl="1" eaLnBrk="1" hangingPunct="1"/>
            <a:r>
              <a:rPr lang="id-ID" sz="2000" smtClean="0"/>
              <a:t>Jawaban pasien atau pengasuh/penjaga pada kuesioner</a:t>
            </a:r>
            <a:endParaRPr lang="en-GB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subjective global assessment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id-ID" sz="2400" dirty="0" smtClean="0">
                <a:solidFill>
                  <a:srgbClr val="FFC000"/>
                </a:solidFill>
              </a:rPr>
              <a:t>Berguna untuk memprediksi status gizi dari pasien  akut yang sedang dirawat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d-ID" sz="2400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d-ID" sz="2400" dirty="0" smtClean="0"/>
              <a:t>Element SGA: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id-ID" sz="2400" dirty="0" smtClean="0"/>
              <a:t>Riwayat medis dan diet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Perubahan BB dalam 6 bln terakhir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Perubahan asupan makanan dan lamanya perubahan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Komposisi diet saat ini: suboptimal, rendah kalori, cair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Gejala GI: mual, muntah, diare atau anoreksia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Kemampuan fungsional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Diagnosis medis sekarang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Derajat stress metabolik: rendah, sedang, berat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Element SGA lanj...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697413"/>
          </a:xfrm>
        </p:spPr>
        <p:txBody>
          <a:bodyPr>
            <a:no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id-ID" sz="2000" dirty="0" smtClean="0"/>
              <a:t>Pemeriksaan fisik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Hilangnya lemak subkutan: di trisep atau dada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Muscle wasting: di quadriceps atau deltoid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Edema pergelangan kaki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Edema sacral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id-ID" sz="2000" dirty="0" smtClean="0"/>
              <a:t>Ascites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d-ID" sz="2400" b="1" dirty="0" smtClean="0"/>
              <a:t>Tingkatan SGA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id-ID" sz="2000" dirty="0" smtClean="0"/>
              <a:t>Gizi baik bila ada penambahan BB, kehilangan lemak atau otot ringan, perbaikan gejala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id-ID" sz="2000" dirty="0" smtClean="0"/>
              <a:t>Malnutrisi sedang bila &gt; 5% kehilangan BB (bukan dari perubahan hidrasi), menurunnya asupan makanan, wasting ringan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id-ID" sz="2000" dirty="0" smtClean="0"/>
              <a:t>Malnutrisi berat bila kehilangan BB &gt; 10% (bukan dari perubahan hidrasi), wasting berat, edema</a:t>
            </a:r>
            <a:endParaRPr lang="id-ID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564904"/>
            <a:ext cx="8964488" cy="156966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4800" dirty="0" smtClean="0">
                <a:latin typeface="Britannic Bold" pitchFamily="34" charset="0"/>
              </a:rPr>
              <a:t>SKRINING: </a:t>
            </a:r>
          </a:p>
          <a:p>
            <a:pPr algn="ctr"/>
            <a:r>
              <a:rPr lang="id-ID" sz="4800" dirty="0" smtClean="0">
                <a:latin typeface="Britannic Bold" pitchFamily="34" charset="0"/>
              </a:rPr>
              <a:t>SIMPLE, MUDAH, DAN AKURAT!</a:t>
            </a:r>
            <a:endParaRPr lang="id-ID" sz="48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 l="27680" t="19760" r="6250" b="41180"/>
          <a:stretch>
            <a:fillRect/>
          </a:stretch>
        </p:blipFill>
        <p:spPr bwMode="auto">
          <a:xfrm>
            <a:off x="369495" y="260648"/>
            <a:ext cx="8522985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11560" y="3356992"/>
            <a:ext cx="8208912" cy="86409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b="1" dirty="0" smtClean="0"/>
              <a:t>MUST: </a:t>
            </a:r>
            <a:r>
              <a:rPr lang="en-US" sz="2000" b="1" dirty="0" smtClean="0"/>
              <a:t>have excellent inter-rater reliability, concurrent validity</a:t>
            </a:r>
            <a:r>
              <a:rPr lang="id-ID" sz="2000" b="1" dirty="0" smtClean="0"/>
              <a:t> </a:t>
            </a:r>
            <a:r>
              <a:rPr lang="en-US" sz="2000" b="1" dirty="0" smtClean="0"/>
              <a:t>with other tools, and predictive validity</a:t>
            </a:r>
            <a:r>
              <a:rPr lang="id-ID" sz="2000" b="1" dirty="0" smtClean="0"/>
              <a:t> </a:t>
            </a:r>
            <a:endParaRPr lang="id-ID" sz="20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611560" y="4365104"/>
            <a:ext cx="8208912" cy="864096"/>
          </a:xfrm>
          <a:prstGeom prst="round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b="1" dirty="0" smtClean="0"/>
              <a:t>NRS: </a:t>
            </a:r>
            <a:r>
              <a:rPr lang="en-US" sz="2000" b="1" dirty="0" smtClean="0"/>
              <a:t>c</a:t>
            </a:r>
            <a:r>
              <a:rPr lang="id-ID" sz="2000" b="1" dirty="0" smtClean="0"/>
              <a:t>onfirmed valid, reliable, and applicable. Had been tested by ESPEN and used  in many healthcare system with good agreement</a:t>
            </a:r>
            <a:endParaRPr lang="id-ID" sz="2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611560" y="5400600"/>
            <a:ext cx="8208912" cy="1124744"/>
          </a:xfrm>
          <a:prstGeom prst="round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b="1" dirty="0" smtClean="0"/>
              <a:t>MNA: </a:t>
            </a:r>
            <a:r>
              <a:rPr lang="en-US" sz="2000" dirty="0" smtClean="0"/>
              <a:t>The predictive validity of MNA has been</a:t>
            </a:r>
            <a:r>
              <a:rPr lang="id-ID" sz="2000" dirty="0" smtClean="0"/>
              <a:t> </a:t>
            </a:r>
            <a:r>
              <a:rPr lang="en-US" sz="2000" dirty="0" smtClean="0"/>
              <a:t>evaluated by demonstrating its association with adverse</a:t>
            </a:r>
            <a:r>
              <a:rPr lang="id-ID" sz="2000" dirty="0" smtClean="0"/>
              <a:t> </a:t>
            </a:r>
            <a:r>
              <a:rPr lang="en-US" sz="2000" dirty="0" smtClean="0"/>
              <a:t>health outcome </a:t>
            </a:r>
            <a:r>
              <a:rPr lang="id-ID" sz="2000" dirty="0" smtClean="0"/>
              <a:t>, s</a:t>
            </a:r>
            <a:r>
              <a:rPr lang="en-US" sz="2000" dirty="0" err="1" smtClean="0"/>
              <a:t>ocial</a:t>
            </a:r>
            <a:r>
              <a:rPr lang="en-US" sz="2000" dirty="0" smtClean="0"/>
              <a:t> functioning , mortality</a:t>
            </a:r>
            <a:r>
              <a:rPr lang="id-ID" sz="2000" dirty="0" smtClean="0"/>
              <a:t> </a:t>
            </a:r>
            <a:r>
              <a:rPr lang="en-US" sz="2000" dirty="0" smtClean="0"/>
              <a:t>and a higher rate of visits to the general</a:t>
            </a:r>
            <a:r>
              <a:rPr lang="id-ID" sz="2000" dirty="0" smtClean="0"/>
              <a:t> practitioner</a:t>
            </a:r>
            <a:endParaRPr lang="id-ID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l="27680" t="13460" r="6250" b="7161"/>
          <a:stretch>
            <a:fillRect/>
          </a:stretch>
        </p:blipFill>
        <p:spPr bwMode="auto">
          <a:xfrm>
            <a:off x="1547664" y="1268760"/>
            <a:ext cx="644420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 l="59426" t="14720" r="6250" b="8421"/>
          <a:stretch>
            <a:fillRect/>
          </a:stretch>
        </p:blipFill>
        <p:spPr bwMode="auto">
          <a:xfrm>
            <a:off x="252536" y="525122"/>
            <a:ext cx="4463480" cy="58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ight Arrow 2"/>
          <p:cNvSpPr/>
          <p:nvPr/>
        </p:nvSpPr>
        <p:spPr>
          <a:xfrm>
            <a:off x="4860032" y="1628800"/>
            <a:ext cx="648072" cy="3312368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TextBox 3"/>
          <p:cNvSpPr txBox="1"/>
          <p:nvPr/>
        </p:nvSpPr>
        <p:spPr>
          <a:xfrm>
            <a:off x="5724128" y="2060848"/>
            <a:ext cx="2880320" cy="230832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id-ID" sz="2400" dirty="0" smtClean="0">
                <a:solidFill>
                  <a:schemeClr val="bg1"/>
                </a:solidFill>
                <a:latin typeface="Arial Black" pitchFamily="34" charset="0"/>
              </a:rPr>
              <a:t>High applicability and clinically relevant sensitivity and specificity</a:t>
            </a:r>
            <a:endParaRPr lang="id-ID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12-Point Star 4"/>
          <p:cNvSpPr/>
          <p:nvPr/>
        </p:nvSpPr>
        <p:spPr>
          <a:xfrm>
            <a:off x="4211960" y="0"/>
            <a:ext cx="2232248" cy="1556792"/>
          </a:xfrm>
          <a:prstGeom prst="star12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latin typeface="Arial Black" pitchFamily="34" charset="0"/>
              </a:rPr>
              <a:t>MST </a:t>
            </a:r>
            <a:endParaRPr lang="id-ID" sz="2400" dirty="0">
              <a:latin typeface="Arial Black" pitchFamily="34" charset="0"/>
            </a:endParaRPr>
          </a:p>
        </p:txBody>
      </p:sp>
      <p:sp>
        <p:nvSpPr>
          <p:cNvPr id="6" name="12-Point Star 5"/>
          <p:cNvSpPr/>
          <p:nvPr/>
        </p:nvSpPr>
        <p:spPr>
          <a:xfrm>
            <a:off x="4283968" y="5112568"/>
            <a:ext cx="2232248" cy="1556792"/>
          </a:xfrm>
          <a:prstGeom prst="star12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latin typeface="Arial Black" pitchFamily="34" charset="0"/>
              </a:rPr>
              <a:t>SNAQ </a:t>
            </a:r>
            <a:endParaRPr lang="id-ID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9156" t="29840" r="22856" b="9681"/>
          <a:stretch>
            <a:fillRect/>
          </a:stretch>
        </p:blipFill>
        <p:spPr bwMode="auto">
          <a:xfrm>
            <a:off x="773578" y="476672"/>
            <a:ext cx="8190910" cy="6048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Oval 2"/>
          <p:cNvSpPr/>
          <p:nvPr/>
        </p:nvSpPr>
        <p:spPr>
          <a:xfrm>
            <a:off x="0" y="2636912"/>
            <a:ext cx="1763688" cy="165618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dirty="0" smtClean="0">
                <a:latin typeface="Britannic Bold" pitchFamily="34" charset="0"/>
              </a:rPr>
              <a:t>MUST</a:t>
            </a:r>
            <a:endParaRPr lang="id-ID" sz="3200" dirty="0">
              <a:latin typeface="Britannic Bold" pitchFamily="34" charset="0"/>
            </a:endParaRPr>
          </a:p>
        </p:txBody>
      </p:sp>
      <p:sp>
        <p:nvSpPr>
          <p:cNvPr id="4" name="Left Brace 3"/>
          <p:cNvSpPr/>
          <p:nvPr/>
        </p:nvSpPr>
        <p:spPr>
          <a:xfrm>
            <a:off x="2123728" y="1556792"/>
            <a:ext cx="2232248" cy="3816424"/>
          </a:xfrm>
          <a:prstGeom prst="leftBrac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12-Point Star 4"/>
          <p:cNvSpPr/>
          <p:nvPr/>
        </p:nvSpPr>
        <p:spPr>
          <a:xfrm>
            <a:off x="4427984" y="548680"/>
            <a:ext cx="4644008" cy="2520280"/>
          </a:xfrm>
          <a:prstGeom prst="star12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bg1"/>
                </a:solidFill>
                <a:latin typeface="Britannic Bold" pitchFamily="34" charset="0"/>
              </a:rPr>
              <a:t>PRIORITAS TERAPI GIZI</a:t>
            </a:r>
            <a:endParaRPr lang="id-ID" sz="24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sp>
        <p:nvSpPr>
          <p:cNvPr id="6" name="12-Point Star 5"/>
          <p:cNvSpPr/>
          <p:nvPr/>
        </p:nvSpPr>
        <p:spPr>
          <a:xfrm>
            <a:off x="4427984" y="3933056"/>
            <a:ext cx="4644008" cy="2520280"/>
          </a:xfrm>
          <a:prstGeom prst="star12">
            <a:avLst/>
          </a:prstGeom>
          <a:solidFill>
            <a:srgbClr val="0033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latin typeface="Britannic Bold" pitchFamily="34" charset="0"/>
              </a:rPr>
              <a:t>PEMANTAUAN</a:t>
            </a:r>
            <a:endParaRPr lang="id-ID" sz="24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l="39492" t="15981" r="17688" b="9680"/>
          <a:stretch>
            <a:fillRect/>
          </a:stretch>
        </p:blipFill>
        <p:spPr bwMode="auto">
          <a:xfrm>
            <a:off x="1259632" y="0"/>
            <a:ext cx="67417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 l="21036" t="15980" r="18426" b="17241"/>
          <a:stretch>
            <a:fillRect/>
          </a:stretch>
        </p:blipFill>
        <p:spPr bwMode="auto">
          <a:xfrm>
            <a:off x="269181" y="764704"/>
            <a:ext cx="8578463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jacn.org/content/19/5/570/F1.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2750" y="0"/>
            <a:ext cx="5722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323850" y="3068638"/>
            <a:ext cx="2144713" cy="523875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d-ID" sz="2800">
                <a:latin typeface="Arial Black" pitchFamily="34" charset="0"/>
              </a:rPr>
              <a:t>Form SGA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01675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Kriteria untuk mengidentifikasi resiko malnutrisi</a:t>
            </a:r>
            <a:endParaRPr lang="en-GB" sz="2800" b="1" dirty="0">
              <a:solidFill>
                <a:srgbClr val="FFC000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4394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d-ID" sz="2400" smtClean="0"/>
              <a:t>Usia,diagnosis medis, beratnya penyakit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smtClean="0"/>
              <a:t>TB,BB,IMT,perubahan BB saat ini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smtClean="0"/>
              <a:t>Hasil lab yang menunjukkan buruknya status kesehatan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smtClean="0"/>
              <a:t>Masalah atau gejala yang menyebabkan kesulitan makan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smtClean="0"/>
              <a:t>Alergi makanan/intoleransi/batasan thd makanan tertentu yang ketat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smtClean="0"/>
              <a:t>Anemia, tissue wasting, luka akibat tekanan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smtClean="0"/>
              <a:t>Riwayat diabetes, penyakit ginjal, atau penyakit kronis lainnya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smtClean="0"/>
              <a:t>Penggunaan obat-obatan yang dapat memperburuk status gizi</a:t>
            </a:r>
          </a:p>
          <a:p>
            <a:pPr eaLnBrk="1" hangingPunct="1">
              <a:lnSpc>
                <a:spcPct val="80000"/>
              </a:lnSpc>
            </a:pPr>
            <a:r>
              <a:rPr lang="id-ID" sz="2400" smtClean="0"/>
              <a:t>Depresi atau isolasi sosial</a:t>
            </a:r>
            <a:endParaRPr lang="en-GB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19113" y="260350"/>
            <a:ext cx="8229600" cy="6334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Proses perawatan gizi</a:t>
            </a:r>
            <a:endParaRPr lang="en-GB" sz="2800" b="1" dirty="0">
              <a:solidFill>
                <a:srgbClr val="FFC000"/>
              </a:solidFill>
            </a:endParaRPr>
          </a:p>
        </p:txBody>
      </p:sp>
      <p:sp>
        <p:nvSpPr>
          <p:cNvPr id="37891" name="AutoShape 15"/>
          <p:cNvSpPr>
            <a:spLocks noChangeArrowheads="1"/>
          </p:cNvSpPr>
          <p:nvPr/>
        </p:nvSpPr>
        <p:spPr bwMode="auto">
          <a:xfrm>
            <a:off x="3708400" y="1412875"/>
            <a:ext cx="2014538" cy="7207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>
                <a:solidFill>
                  <a:schemeClr val="bg1"/>
                </a:solidFill>
              </a:rPr>
              <a:t>Nutrition screening/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referals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37892" name="AutoShape 16"/>
          <p:cNvSpPr>
            <a:spLocks noChangeArrowheads="1"/>
          </p:cNvSpPr>
          <p:nvPr/>
        </p:nvSpPr>
        <p:spPr bwMode="auto">
          <a:xfrm>
            <a:off x="3851275" y="3068638"/>
            <a:ext cx="1871663" cy="720725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>
                <a:solidFill>
                  <a:schemeClr val="bg1"/>
                </a:solidFill>
              </a:rPr>
              <a:t>Nutrition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assessment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37893" name="AutoShape 17"/>
          <p:cNvSpPr>
            <a:spLocks noChangeArrowheads="1"/>
          </p:cNvSpPr>
          <p:nvPr/>
        </p:nvSpPr>
        <p:spPr bwMode="auto">
          <a:xfrm>
            <a:off x="3851275" y="5734050"/>
            <a:ext cx="1871663" cy="720725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>
                <a:solidFill>
                  <a:schemeClr val="bg1"/>
                </a:solidFill>
              </a:rPr>
              <a:t>Nutrition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intervention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37894" name="AutoShape 18"/>
          <p:cNvSpPr>
            <a:spLocks noChangeArrowheads="1"/>
          </p:cNvSpPr>
          <p:nvPr/>
        </p:nvSpPr>
        <p:spPr bwMode="auto">
          <a:xfrm>
            <a:off x="827088" y="4365625"/>
            <a:ext cx="2016125" cy="720725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>
                <a:solidFill>
                  <a:schemeClr val="bg1"/>
                </a:solidFill>
              </a:rPr>
              <a:t>Nutrition monitoring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And evaluation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37895" name="AutoShape 19"/>
          <p:cNvSpPr>
            <a:spLocks noChangeArrowheads="1"/>
          </p:cNvSpPr>
          <p:nvPr/>
        </p:nvSpPr>
        <p:spPr bwMode="auto">
          <a:xfrm>
            <a:off x="6588125" y="4365625"/>
            <a:ext cx="1871663" cy="720725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>
                <a:solidFill>
                  <a:schemeClr val="bg1"/>
                </a:solidFill>
              </a:rPr>
              <a:t>Nutrition</a:t>
            </a:r>
          </a:p>
          <a:p>
            <a:pPr algn="ctr"/>
            <a:r>
              <a:rPr lang="id-ID">
                <a:solidFill>
                  <a:schemeClr val="bg1"/>
                </a:solidFill>
              </a:rPr>
              <a:t>diagnosis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37896" name="AutoShape 24"/>
          <p:cNvSpPr>
            <a:spLocks noChangeArrowheads="1"/>
          </p:cNvSpPr>
          <p:nvPr/>
        </p:nvSpPr>
        <p:spPr bwMode="auto">
          <a:xfrm rot="3524625">
            <a:off x="2374900" y="3105150"/>
            <a:ext cx="649288" cy="1296988"/>
          </a:xfrm>
          <a:prstGeom prst="upArrow">
            <a:avLst>
              <a:gd name="adj1" fmla="val 50000"/>
              <a:gd name="adj2" fmla="val 4993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37897" name="AutoShape 25"/>
          <p:cNvSpPr>
            <a:spLocks noChangeArrowheads="1"/>
          </p:cNvSpPr>
          <p:nvPr/>
        </p:nvSpPr>
        <p:spPr bwMode="auto">
          <a:xfrm rot="7414690">
            <a:off x="6551613" y="3105150"/>
            <a:ext cx="649288" cy="1296987"/>
          </a:xfrm>
          <a:prstGeom prst="upArrow">
            <a:avLst>
              <a:gd name="adj1" fmla="val 50000"/>
              <a:gd name="adj2" fmla="val 4993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37898" name="AutoShape 26"/>
          <p:cNvSpPr>
            <a:spLocks noChangeArrowheads="1"/>
          </p:cNvSpPr>
          <p:nvPr/>
        </p:nvSpPr>
        <p:spPr bwMode="auto">
          <a:xfrm rot="-7638065">
            <a:off x="6264275" y="5192713"/>
            <a:ext cx="649287" cy="1296988"/>
          </a:xfrm>
          <a:prstGeom prst="upArrow">
            <a:avLst>
              <a:gd name="adj1" fmla="val 50000"/>
              <a:gd name="adj2" fmla="val 4993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37899" name="AutoShape 27"/>
          <p:cNvSpPr>
            <a:spLocks noChangeArrowheads="1"/>
          </p:cNvSpPr>
          <p:nvPr/>
        </p:nvSpPr>
        <p:spPr bwMode="auto">
          <a:xfrm rot="-3106226">
            <a:off x="2519363" y="5192713"/>
            <a:ext cx="649287" cy="1296987"/>
          </a:xfrm>
          <a:prstGeom prst="upArrow">
            <a:avLst>
              <a:gd name="adj1" fmla="val 50000"/>
              <a:gd name="adj2" fmla="val 4993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37900" name="AutoShape 28"/>
          <p:cNvSpPr>
            <a:spLocks noChangeArrowheads="1"/>
          </p:cNvSpPr>
          <p:nvPr/>
        </p:nvSpPr>
        <p:spPr bwMode="auto">
          <a:xfrm rot="10800000">
            <a:off x="4500563" y="2205038"/>
            <a:ext cx="504825" cy="720725"/>
          </a:xfrm>
          <a:prstGeom prst="upArrow">
            <a:avLst>
              <a:gd name="adj1" fmla="val 50000"/>
              <a:gd name="adj2" fmla="val 35692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22338"/>
            <a:ext cx="8229600" cy="706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Nutrition assessment</a:t>
            </a:r>
            <a:endParaRPr lang="en-GB" sz="2800" b="1" dirty="0">
              <a:solidFill>
                <a:srgbClr val="FFC000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20938"/>
            <a:ext cx="8229600" cy="18716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id-ID" sz="2400" smtClean="0"/>
              <a:t>	Memberikan informasi yang dibutuhkan untuk mengidentifikasi masalah dan merencanakan rencana perawatan gizi; follow up assessment untuk menentukan apakah rencana perawatan telah efektif.</a:t>
            </a:r>
            <a:endParaRPr lang="en-GB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Jenis informasi yang dikumpulkan dalam nutrition assessment</a:t>
            </a:r>
            <a:endParaRPr lang="en-GB" sz="2800" b="1" dirty="0">
              <a:solidFill>
                <a:srgbClr val="FFC000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3238"/>
            <a:ext cx="8229600" cy="4464050"/>
          </a:xfrm>
        </p:spPr>
        <p:txBody>
          <a:bodyPr/>
          <a:lstStyle/>
          <a:p>
            <a:pPr eaLnBrk="1" hangingPunct="1"/>
            <a:r>
              <a:rPr lang="id-ID" sz="2400" smtClean="0"/>
              <a:t>Historical information</a:t>
            </a:r>
          </a:p>
          <a:p>
            <a:pPr lvl="1" eaLnBrk="1" hangingPunct="1"/>
            <a:r>
              <a:rPr lang="id-ID" sz="2000" smtClean="0"/>
              <a:t>Riwayat medis</a:t>
            </a:r>
          </a:p>
          <a:p>
            <a:pPr lvl="1" eaLnBrk="1" hangingPunct="1"/>
            <a:r>
              <a:rPr lang="id-ID" sz="2000" smtClean="0"/>
              <a:t>Riwayat sosial</a:t>
            </a:r>
          </a:p>
          <a:p>
            <a:pPr lvl="1" eaLnBrk="1" hangingPunct="1"/>
            <a:r>
              <a:rPr lang="id-ID" sz="2000" smtClean="0"/>
              <a:t>Riwayat diet</a:t>
            </a:r>
          </a:p>
          <a:p>
            <a:pPr eaLnBrk="1" hangingPunct="1"/>
            <a:r>
              <a:rPr lang="id-ID" sz="2400" smtClean="0"/>
              <a:t>Data asupan makanan</a:t>
            </a:r>
          </a:p>
          <a:p>
            <a:pPr eaLnBrk="1" hangingPunct="1"/>
            <a:r>
              <a:rPr lang="id-ID" sz="2400" smtClean="0"/>
              <a:t>Data antropometri</a:t>
            </a:r>
          </a:p>
          <a:p>
            <a:pPr eaLnBrk="1" hangingPunct="1"/>
            <a:r>
              <a:rPr lang="id-ID" sz="2400" smtClean="0"/>
              <a:t>Analisis biokimia</a:t>
            </a:r>
          </a:p>
          <a:p>
            <a:pPr eaLnBrk="1" hangingPunct="1"/>
            <a:r>
              <a:rPr lang="id-ID" sz="2400" smtClean="0"/>
              <a:t>Pemeriksaan fisik</a:t>
            </a:r>
          </a:p>
          <a:p>
            <a:pPr eaLnBrk="1" hangingPunct="1"/>
            <a:endParaRPr lang="en-GB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721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Historical information</a:t>
            </a:r>
            <a:endParaRPr lang="en-GB" sz="2800" b="1" dirty="0">
              <a:solidFill>
                <a:srgbClr val="FFC000"/>
              </a:solidFill>
            </a:endParaRPr>
          </a:p>
        </p:txBody>
      </p:sp>
      <p:graphicFrame>
        <p:nvGraphicFramePr>
          <p:cNvPr id="11300" name="Group 36"/>
          <p:cNvGraphicFramePr>
            <a:graphicFrameLocks noGrp="1"/>
          </p:cNvGraphicFramePr>
          <p:nvPr>
            <p:ph type="tbl" idx="1"/>
          </p:nvPr>
        </p:nvGraphicFramePr>
        <p:xfrm>
          <a:off x="457200" y="2132013"/>
          <a:ext cx="8229600" cy="3965575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Riwayat medis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Riwayat sosial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Riwayat diet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432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Keluhan saat ini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Riwayat penyakit terdahulu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Riwayat penyakit keluarga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Riwayat operasi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Riwayat pengobatan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Alergi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Penggunaan suplement diet/herbal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Status sosioekonomi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Identitas budaya/etnis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Tingkat pendidikan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Keadaan lingkungan tempat tinggal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Rokok/narkoba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Peralatan masak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Lokasi tempat tinggal dan pasar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Kebiasaan makan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Pantangan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BB biasanya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alergi./intoleransi makanan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Konsumsi alkohol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Kemampuan mengunyah/menelan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Bantuan untuk makan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Masalah medis yang seringkali berhubungan dengan malnutrition</a:t>
            </a:r>
            <a:endParaRPr lang="en-GB" sz="2800" b="1" dirty="0">
              <a:solidFill>
                <a:srgbClr val="FFC000"/>
              </a:solidFill>
            </a:endParaRPr>
          </a:p>
        </p:txBody>
      </p:sp>
      <p:sp>
        <p:nvSpPr>
          <p:cNvPr id="4198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d-ID" sz="2000" smtClean="0"/>
              <a:t>AIDS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Penyakit hati akibat konsumsi alkohol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Anorexia nervosa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Pneumonia aspirasi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Bulimia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Luka bakar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Kanker dan terapinya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Penyakit celiac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Dehidrasi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Diabetes yang baru didiagnosis/tidak terkontrol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Gestasional diabetes</a:t>
            </a:r>
            <a:endParaRPr lang="en-GB" sz="2000" smtClean="0"/>
          </a:p>
        </p:txBody>
      </p:sp>
      <p:sp>
        <p:nvSpPr>
          <p:cNvPr id="4198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643438" y="1628775"/>
            <a:ext cx="4038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d-ID" sz="2000" smtClean="0"/>
              <a:t>Trauma kepala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Hipoglikemia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Penyakit radang usus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Fraktur rahang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Trauma multipel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Penyakit hati, ensefalopati hepatik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Hipertensi kehamilan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Penyakit ginjal stadium akhir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Ulkus kulit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Kesulitan menelan</a:t>
            </a:r>
          </a:p>
          <a:p>
            <a:pPr eaLnBrk="1" hangingPunct="1">
              <a:lnSpc>
                <a:spcPct val="90000"/>
              </a:lnSpc>
            </a:pPr>
            <a:r>
              <a:rPr lang="id-ID" sz="2000" smtClean="0"/>
              <a:t>Muntah yang berlebihan</a:t>
            </a:r>
            <a:endParaRPr lang="en-GB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Data asupan makanan</a:t>
            </a:r>
            <a:endParaRPr lang="en-GB" sz="2800" b="1" dirty="0">
              <a:solidFill>
                <a:srgbClr val="FFC000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id-ID" sz="2800" smtClean="0"/>
              <a:t>Metode pengumpulan data</a:t>
            </a:r>
          </a:p>
          <a:p>
            <a:pPr eaLnBrk="1" hangingPunct="1"/>
            <a:r>
              <a:rPr lang="id-ID" sz="2800" smtClean="0"/>
              <a:t>24-hour recall</a:t>
            </a:r>
          </a:p>
          <a:p>
            <a:pPr eaLnBrk="1" hangingPunct="1"/>
            <a:r>
              <a:rPr lang="id-ID" sz="2800" smtClean="0"/>
              <a:t>Food frequency questionnaire</a:t>
            </a:r>
          </a:p>
          <a:p>
            <a:pPr eaLnBrk="1" hangingPunct="1"/>
            <a:r>
              <a:rPr lang="id-ID" sz="2800" smtClean="0"/>
              <a:t>Food record</a:t>
            </a:r>
          </a:p>
          <a:p>
            <a:pPr eaLnBrk="1" hangingPunct="1"/>
            <a:r>
              <a:rPr lang="id-ID" sz="2800" smtClean="0"/>
              <a:t>Observasi langsung</a:t>
            </a:r>
            <a:endParaRPr lang="en-GB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Data antropometri</a:t>
            </a:r>
            <a:endParaRPr lang="en-GB" sz="2800" b="1" dirty="0">
              <a:solidFill>
                <a:srgbClr val="FFC000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d-ID" sz="2800" smtClean="0"/>
              <a:t>Data yang dikumpulkan:</a:t>
            </a:r>
          </a:p>
          <a:p>
            <a:pPr lvl="1" eaLnBrk="1" hangingPunct="1"/>
            <a:r>
              <a:rPr lang="id-ID" sz="2400" smtClean="0"/>
              <a:t>TB</a:t>
            </a:r>
          </a:p>
          <a:p>
            <a:pPr lvl="1" eaLnBrk="1" hangingPunct="1"/>
            <a:r>
              <a:rPr lang="id-ID" sz="2400" smtClean="0"/>
              <a:t>BB</a:t>
            </a:r>
          </a:p>
          <a:p>
            <a:pPr lvl="1" eaLnBrk="1" hangingPunct="1"/>
            <a:r>
              <a:rPr lang="id-ID" sz="2400" smtClean="0"/>
              <a:t>TLK (tebal lipatan kulit)</a:t>
            </a:r>
          </a:p>
          <a:p>
            <a:pPr lvl="1" eaLnBrk="1" hangingPunct="1"/>
            <a:r>
              <a:rPr lang="id-ID" sz="2400" smtClean="0"/>
              <a:t>LLA (lingkar lengan atas)</a:t>
            </a:r>
          </a:p>
          <a:p>
            <a:pPr eaLnBrk="1" hangingPunct="1"/>
            <a:r>
              <a:rPr lang="id-ID" sz="2800" smtClean="0"/>
              <a:t>Penilaian status gizi:</a:t>
            </a:r>
          </a:p>
          <a:p>
            <a:pPr lvl="1" eaLnBrk="1" hangingPunct="1"/>
            <a:r>
              <a:rPr lang="id-ID" sz="2400" smtClean="0"/>
              <a:t>IMT (indeks massa tubuh)</a:t>
            </a:r>
          </a:p>
          <a:p>
            <a:pPr lvl="1" eaLnBrk="1" hangingPunct="1"/>
            <a:r>
              <a:rPr lang="id-ID" sz="2400" smtClean="0"/>
              <a:t>BBI </a:t>
            </a:r>
            <a:r>
              <a:rPr lang="id-ID" sz="2400" smtClean="0">
                <a:sym typeface="Wingdings" pitchFamily="2" charset="2"/>
              </a:rPr>
              <a:t> indeks brocca { (TB – 100) – 10%(TB – 100)}</a:t>
            </a:r>
          </a:p>
          <a:p>
            <a:pPr eaLnBrk="1" hangingPunct="1">
              <a:buFont typeface="Wingdings 2" pitchFamily="18" charset="2"/>
              <a:buNone/>
            </a:pPr>
            <a:endParaRPr lang="id-ID" sz="2800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BMI Formula"/>
          <p:cNvPicPr>
            <a:picLocks noChangeAspect="1" noChangeArrowheads="1"/>
          </p:cNvPicPr>
          <p:nvPr/>
        </p:nvPicPr>
        <p:blipFill>
          <a:blip r:embed="rId2" cstate="print"/>
          <a:srcRect t="60899"/>
          <a:stretch>
            <a:fillRect/>
          </a:stretch>
        </p:blipFill>
        <p:spPr bwMode="auto">
          <a:xfrm>
            <a:off x="2147888" y="1341438"/>
            <a:ext cx="4800600" cy="133985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3" cstate="print"/>
          <a:srcRect l="23250" t="50000" r="25809" b="22279"/>
          <a:stretch>
            <a:fillRect/>
          </a:stretch>
        </p:blipFill>
        <p:spPr bwMode="auto">
          <a:xfrm>
            <a:off x="311150" y="3860800"/>
            <a:ext cx="8582025" cy="273685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1908175" y="404813"/>
            <a:ext cx="53863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d-ID" sz="2800">
                <a:latin typeface="Arial Black" pitchFamily="34" charset="0"/>
              </a:rPr>
              <a:t>Indeks  massa tubuh (IMT)</a:t>
            </a:r>
          </a:p>
        </p:txBody>
      </p:sp>
      <p:sp>
        <p:nvSpPr>
          <p:cNvPr id="6" name="Down Arrow 5"/>
          <p:cNvSpPr/>
          <p:nvPr/>
        </p:nvSpPr>
        <p:spPr>
          <a:xfrm>
            <a:off x="2555875" y="2997200"/>
            <a:ext cx="3960813" cy="576263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7" name="Rounded Rectangle 6"/>
          <p:cNvSpPr/>
          <p:nvPr/>
        </p:nvSpPr>
        <p:spPr>
          <a:xfrm>
            <a:off x="5364163" y="3789363"/>
            <a:ext cx="3311525" cy="2663825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/>
          <p:cNvPicPr>
            <a:picLocks noChangeAspect="1" noChangeArrowheads="1"/>
          </p:cNvPicPr>
          <p:nvPr/>
        </p:nvPicPr>
        <p:blipFill>
          <a:blip r:embed="rId2" cstate="print"/>
          <a:srcRect l="15129" t="52521" r="14735" b="19760"/>
          <a:stretch>
            <a:fillRect/>
          </a:stretch>
        </p:blipFill>
        <p:spPr bwMode="auto">
          <a:xfrm>
            <a:off x="90488" y="2492375"/>
            <a:ext cx="9018587" cy="208915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motherchildnutrition.org/early-malnutrition-detection/images/muac-measurement.gif"/>
          <p:cNvPicPr>
            <a:picLocks noChangeAspect="1" noChangeArrowheads="1"/>
          </p:cNvPicPr>
          <p:nvPr/>
        </p:nvPicPr>
        <p:blipFill>
          <a:blip r:embed="rId2" cstate="print"/>
          <a:srcRect t="13802" b="4926"/>
          <a:stretch>
            <a:fillRect/>
          </a:stretch>
        </p:blipFill>
        <p:spPr bwMode="auto">
          <a:xfrm>
            <a:off x="3708400" y="458788"/>
            <a:ext cx="5040313" cy="592296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179388" y="2924175"/>
            <a:ext cx="3240087" cy="1201738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3600" b="1"/>
              <a:t>Lingkar lengan atas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cdn.medi-shop.gr/shop_image/product/_________________4c24e2125d6f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492375"/>
            <a:ext cx="221297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4" descr="http://www.harpenden-skinfold.com/images/hs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0925" y="4005263"/>
            <a:ext cx="282733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1403350" y="768350"/>
            <a:ext cx="4248150" cy="1076325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3200">
                <a:latin typeface="Arial Black" pitchFamily="34" charset="0"/>
              </a:rPr>
              <a:t>Pengukuran komposisi tubuh</a:t>
            </a:r>
          </a:p>
        </p:txBody>
      </p:sp>
      <p:pic>
        <p:nvPicPr>
          <p:cNvPr id="48133" name="Picture 2" descr="Measuring body fat using Omron."/>
          <p:cNvPicPr>
            <a:picLocks noChangeAspect="1" noChangeArrowheads="1"/>
          </p:cNvPicPr>
          <p:nvPr/>
        </p:nvPicPr>
        <p:blipFill>
          <a:blip r:embed="rId4" cstate="print"/>
          <a:srcRect l="29147" r="28955"/>
          <a:stretch>
            <a:fillRect/>
          </a:stretch>
        </p:blipFill>
        <p:spPr bwMode="auto">
          <a:xfrm>
            <a:off x="6588125" y="836613"/>
            <a:ext cx="165576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4" descr="This is a picture of the Bodystat device, used to measure body fat percentage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3789363"/>
            <a:ext cx="268605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5" name="TextBox 7"/>
          <p:cNvSpPr txBox="1">
            <a:spLocks noChangeArrowheads="1"/>
          </p:cNvSpPr>
          <p:nvPr/>
        </p:nvSpPr>
        <p:spPr bwMode="auto">
          <a:xfrm>
            <a:off x="1279525" y="6165850"/>
            <a:ext cx="28606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800" b="1"/>
              <a:t>Skinfold caliper</a:t>
            </a:r>
          </a:p>
        </p:txBody>
      </p:sp>
      <p:sp>
        <p:nvSpPr>
          <p:cNvPr id="48136" name="TextBox 8"/>
          <p:cNvSpPr txBox="1">
            <a:spLocks noChangeArrowheads="1"/>
          </p:cNvSpPr>
          <p:nvPr/>
        </p:nvSpPr>
        <p:spPr bwMode="auto">
          <a:xfrm>
            <a:off x="5160963" y="5981700"/>
            <a:ext cx="39481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d-ID" sz="2400" b="1"/>
              <a:t>Body impedance analysis</a:t>
            </a:r>
          </a:p>
          <a:p>
            <a:pPr algn="ctr"/>
            <a:r>
              <a:rPr lang="id-ID" sz="2400" b="1"/>
              <a:t> (BIA)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6" descr="http://www.perfectwaistline.com/gf121/images/skinfold_diagra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916113"/>
            <a:ext cx="6191250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Box 4"/>
          <p:cNvSpPr txBox="1">
            <a:spLocks noChangeArrowheads="1"/>
          </p:cNvSpPr>
          <p:nvPr/>
        </p:nvSpPr>
        <p:spPr bwMode="auto">
          <a:xfrm>
            <a:off x="1651000" y="188913"/>
            <a:ext cx="63769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d-ID" sz="2400">
                <a:latin typeface="Arial Black" pitchFamily="34" charset="0"/>
              </a:rPr>
              <a:t>Pengukuran komposisi tubuh dengan</a:t>
            </a:r>
          </a:p>
          <a:p>
            <a:pPr algn="ctr"/>
            <a:r>
              <a:rPr lang="id-ID" sz="2400">
                <a:latin typeface="Arial Black" pitchFamily="34" charset="0"/>
              </a:rPr>
              <a:t> tebal lipatan kulit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brite.ac.uk/resources/booklet1copy/images/pic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4437063"/>
            <a:ext cx="28194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4" descr="http://brite.ac.uk/resources/booklet1copy/images/pic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196975"/>
            <a:ext cx="22288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6" descr="This is a picture of the bicep skinfold measurement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196975"/>
            <a:ext cx="333375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10" descr="This is a picture of the subscaplar skinfold measurement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88" y="4076700"/>
            <a:ext cx="26765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TextBox 6"/>
          <p:cNvSpPr txBox="1">
            <a:spLocks noChangeArrowheads="1"/>
          </p:cNvSpPr>
          <p:nvPr/>
        </p:nvSpPr>
        <p:spPr bwMode="auto">
          <a:xfrm>
            <a:off x="1441450" y="447675"/>
            <a:ext cx="66595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d-ID" sz="2400" b="1">
                <a:latin typeface="Arial Black" pitchFamily="34" charset="0"/>
              </a:rPr>
              <a:t>4 lokasi pengukuran tebal lipatan kulit</a:t>
            </a:r>
          </a:p>
        </p:txBody>
      </p:sp>
      <p:sp>
        <p:nvSpPr>
          <p:cNvPr id="50183" name="TextBox 7"/>
          <p:cNvSpPr txBox="1">
            <a:spLocks noChangeArrowheads="1"/>
          </p:cNvSpPr>
          <p:nvPr/>
        </p:nvSpPr>
        <p:spPr bwMode="auto">
          <a:xfrm>
            <a:off x="971550" y="4292600"/>
            <a:ext cx="1363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>
                <a:latin typeface="Arial Black" pitchFamily="34" charset="0"/>
              </a:rPr>
              <a:t>triceps</a:t>
            </a:r>
          </a:p>
        </p:txBody>
      </p:sp>
      <p:sp>
        <p:nvSpPr>
          <p:cNvPr id="50184" name="TextBox 8"/>
          <p:cNvSpPr txBox="1">
            <a:spLocks noChangeArrowheads="1"/>
          </p:cNvSpPr>
          <p:nvPr/>
        </p:nvSpPr>
        <p:spPr bwMode="auto">
          <a:xfrm>
            <a:off x="6659563" y="6237288"/>
            <a:ext cx="2101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>
                <a:latin typeface="Arial Black" pitchFamily="34" charset="0"/>
              </a:rPr>
              <a:t>subscapula</a:t>
            </a:r>
          </a:p>
        </p:txBody>
      </p:sp>
      <p:sp>
        <p:nvSpPr>
          <p:cNvPr id="50185" name="TextBox 9"/>
          <p:cNvSpPr txBox="1">
            <a:spLocks noChangeArrowheads="1"/>
          </p:cNvSpPr>
          <p:nvPr/>
        </p:nvSpPr>
        <p:spPr bwMode="auto">
          <a:xfrm>
            <a:off x="6875463" y="1700213"/>
            <a:ext cx="1296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>
                <a:latin typeface="Arial Black" pitchFamily="34" charset="0"/>
              </a:rPr>
              <a:t>biceps</a:t>
            </a:r>
          </a:p>
        </p:txBody>
      </p:sp>
      <p:sp>
        <p:nvSpPr>
          <p:cNvPr id="50186" name="TextBox 10"/>
          <p:cNvSpPr txBox="1">
            <a:spLocks noChangeArrowheads="1"/>
          </p:cNvSpPr>
          <p:nvPr/>
        </p:nvSpPr>
        <p:spPr bwMode="auto">
          <a:xfrm>
            <a:off x="539750" y="5732463"/>
            <a:ext cx="20526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>
                <a:latin typeface="Arial Black" pitchFamily="34" charset="0"/>
              </a:rPr>
              <a:t>suprailiaca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 l="20297" t="23540" r="11044" b="27319"/>
          <a:stretch>
            <a:fillRect/>
          </a:stretch>
        </p:blipFill>
        <p:spPr bwMode="auto">
          <a:xfrm>
            <a:off x="1403350" y="1052513"/>
            <a:ext cx="6697663" cy="2679700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51203" name="TextBox 2"/>
          <p:cNvSpPr txBox="1">
            <a:spLocks noChangeArrowheads="1"/>
          </p:cNvSpPr>
          <p:nvPr/>
        </p:nvSpPr>
        <p:spPr bwMode="auto">
          <a:xfrm>
            <a:off x="2147888" y="404813"/>
            <a:ext cx="5448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d-ID" sz="2400">
                <a:latin typeface="Arial Black" pitchFamily="34" charset="0"/>
              </a:rPr>
              <a:t>Klasifikasi  massa lemak tubuh</a:t>
            </a:r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3" cstate="print"/>
          <a:srcRect l="20297" t="27319" r="11044" b="22279"/>
          <a:stretch>
            <a:fillRect/>
          </a:stretch>
        </p:blipFill>
        <p:spPr bwMode="auto">
          <a:xfrm>
            <a:off x="1403350" y="3933825"/>
            <a:ext cx="6769100" cy="2808288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Analisis biokimia (lab)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d-ID" sz="2400" smtClean="0"/>
              <a:t>Disesuaikan dengan diagnosis penyakit yang diderita </a:t>
            </a:r>
            <a:r>
              <a:rPr lang="id-ID" sz="2400" smtClean="0">
                <a:sym typeface="Wingdings" pitchFamily="2" charset="2"/>
              </a:rPr>
              <a:t> utamanya utuk melihat status protein dan energi, vitamin dan mineral, keseimbangan cairan dan elektrolit, serta fungsi organ.</a:t>
            </a:r>
          </a:p>
          <a:p>
            <a:pPr eaLnBrk="1" hangingPunct="1">
              <a:buFont typeface="Wingdings 2" pitchFamily="18" charset="2"/>
              <a:buNone/>
            </a:pPr>
            <a:endParaRPr lang="id-ID" sz="2400" smtClean="0">
              <a:sym typeface="Wingdings" pitchFamily="2" charset="2"/>
            </a:endParaRPr>
          </a:p>
          <a:p>
            <a:pPr eaLnBrk="1" hangingPunct="1"/>
            <a:r>
              <a:rPr lang="id-ID" sz="2400" smtClean="0">
                <a:sym typeface="Wingdings" pitchFamily="2" charset="2"/>
              </a:rPr>
              <a:t>Kebanyakan test berdasarkan analisa darah dan urin yang mengandung protein, nutrient dan metabolit yang menggambarkan status gizi dan kesehatan</a:t>
            </a:r>
            <a:endParaRPr lang="id-ID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Beberapa indikator penting dalam penilaian status gizi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d-ID" sz="2000" smtClean="0"/>
              <a:t>Plasma protein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2000" smtClean="0"/>
              <a:t>	untuk menilai status protein </a:t>
            </a:r>
            <a:r>
              <a:rPr lang="id-ID" sz="2000" smtClean="0">
                <a:sym typeface="Wingdings" pitchFamily="2" charset="2"/>
              </a:rPr>
              <a:t> PEM / penyakit hepar</a:t>
            </a:r>
            <a:endParaRPr lang="id-ID" sz="2000" smtClean="0"/>
          </a:p>
          <a:p>
            <a:pPr eaLnBrk="1" hangingPunct="1"/>
            <a:r>
              <a:rPr lang="id-ID" sz="2000" smtClean="0"/>
              <a:t>Albumin 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2000" smtClean="0"/>
              <a:t>	plasma protein terbanyak dalam tubuh dan paling sering dinilai selama sakit</a:t>
            </a:r>
          </a:p>
          <a:p>
            <a:pPr eaLnBrk="1" hangingPunct="1"/>
            <a:r>
              <a:rPr lang="id-ID" sz="2000" smtClean="0"/>
              <a:t>Transferin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2000" smtClean="0"/>
              <a:t>	bermanfaat untuk transport besi </a:t>
            </a:r>
            <a:r>
              <a:rPr lang="id-ID" sz="2000" smtClean="0">
                <a:sym typeface="Wingdings" pitchFamily="2" charset="2"/>
              </a:rPr>
              <a:t> PEM dan status zat besi dalam darah</a:t>
            </a:r>
            <a:endParaRPr lang="id-ID" sz="2000" smtClean="0"/>
          </a:p>
          <a:p>
            <a:pPr eaLnBrk="1" hangingPunct="1"/>
            <a:r>
              <a:rPr lang="id-ID" sz="2000" smtClean="0"/>
              <a:t>Prealbumin dan Retinol-Binding Protein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2000" smtClean="0"/>
              <a:t>	menurun selama PEM dan berespons cepat bila ada perbaikan intake protein.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400" b="1" dirty="0" smtClean="0">
                <a:solidFill>
                  <a:srgbClr val="FFC000"/>
                </a:solidFill>
              </a:rPr>
              <a:t>Pemeriksaan fisik: beberapa gejala klinis yang berhubungan dengan defisiensi nutrient </a:t>
            </a:r>
            <a:endParaRPr lang="id-ID" sz="2400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309688"/>
          <a:ext cx="9144002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14"/>
                <a:gridCol w="3387257"/>
                <a:gridCol w="39205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1"/>
                          </a:solidFill>
                        </a:rPr>
                        <a:t>sistem</a:t>
                      </a:r>
                      <a:endParaRPr lang="id-ID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1"/>
                          </a:solidFill>
                        </a:rPr>
                        <a:t>normal</a:t>
                      </a:r>
                      <a:endParaRPr lang="id-ID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1"/>
                          </a:solidFill>
                        </a:rPr>
                        <a:t>Gejala malnutrisi</a:t>
                      </a:r>
                      <a:endParaRPr lang="id-ID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rambut</a:t>
                      </a:r>
                      <a:endParaRPr lang="id-ID" sz="18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Berkilau, kuat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Kusam, kering,</a:t>
                      </a:r>
                      <a:r>
                        <a:rPr lang="id-ID" sz="1800" baseline="0" dirty="0" smtClean="0"/>
                        <a:t> rontok, rambut tembaga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mata</a:t>
                      </a:r>
                      <a:endParaRPr lang="id-ID" sz="18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Cerah, bening, berespon cepat dengan cahaya, konjungtiva merah</a:t>
                      </a:r>
                      <a:r>
                        <a:rPr lang="id-ID" sz="1800" baseline="0" dirty="0" smtClean="0"/>
                        <a:t> muda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Pucat, ada bercak</a:t>
                      </a:r>
                      <a:r>
                        <a:rPr lang="id-ID" sz="1800" baseline="0" dirty="0" smtClean="0"/>
                        <a:t> putih, kering, rabun senja, kemerahan pada susut mata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bibir</a:t>
                      </a:r>
                      <a:endParaRPr lang="id-ID" sz="18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Licin, mulus, lembab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Kering, pecah-pecah, luka pada sudut</a:t>
                      </a:r>
                      <a:r>
                        <a:rPr lang="id-ID" sz="1800" baseline="0" dirty="0" smtClean="0"/>
                        <a:t> bibir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Mulut dan gusi</a:t>
                      </a:r>
                      <a:endParaRPr lang="id-ID" sz="18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Lidah kemerahan tidak bengkak, dapat merasa dgn baik, tdk karies gigi, gusi tdk berdarah</a:t>
                      </a:r>
                      <a:r>
                        <a:rPr lang="id-ID" sz="1800" baseline="0" dirty="0" smtClean="0"/>
                        <a:t> dan bengkak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Lidah magenta yang mulus, menurunnya kemampuan</a:t>
                      </a:r>
                      <a:r>
                        <a:rPr lang="id-ID" sz="1800" baseline="0" dirty="0" smtClean="0"/>
                        <a:t> merasa, bengkak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kulit</a:t>
                      </a:r>
                      <a:endParaRPr lang="id-ID" sz="18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Mulus, kencang,</a:t>
                      </a:r>
                      <a:r>
                        <a:rPr lang="id-ID" sz="1800" baseline="0" dirty="0" smtClean="0"/>
                        <a:t> berwarna baik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Luka sulit sembuh,</a:t>
                      </a:r>
                      <a:r>
                        <a:rPr lang="id-ID" sz="1800" baseline="0" dirty="0" smtClean="0"/>
                        <a:t> kering, kasar, kurang lemak bawah kulit, perdarahan bawah kulit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kuku</a:t>
                      </a:r>
                      <a:endParaRPr lang="id-ID" sz="18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Mulus, kencang, pink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Bergerigi, kuku sendok,</a:t>
                      </a:r>
                      <a:r>
                        <a:rPr lang="id-ID" sz="1800" baseline="0" dirty="0" smtClean="0"/>
                        <a:t> oucat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lainnya</a:t>
                      </a:r>
                      <a:endParaRPr lang="id-ID" sz="18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-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Dementia, neuropati</a:t>
                      </a:r>
                      <a:r>
                        <a:rPr lang="id-ID" sz="1800" baseline="0" dirty="0" smtClean="0"/>
                        <a:t> perifer, gondok</a:t>
                      </a:r>
                      <a:endParaRPr lang="id-ID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Diagnosis gizi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d-ID" sz="2400" smtClean="0">
                <a:solidFill>
                  <a:srgbClr val="FFC000"/>
                </a:solidFill>
              </a:rPr>
              <a:t>Setiap masalah gizi ditulis dalam diagnosis terpisah mencakup masalah gizi spesifik, etiologi, gejala dan tanda.</a:t>
            </a:r>
          </a:p>
          <a:p>
            <a:pPr eaLnBrk="1" hangingPunct="1">
              <a:buFont typeface="Wingdings 2" pitchFamily="18" charset="2"/>
              <a:buNone/>
            </a:pPr>
            <a:endParaRPr lang="id-ID" sz="2400" smtClean="0"/>
          </a:p>
          <a:p>
            <a:pPr eaLnBrk="1" hangingPunct="1"/>
            <a:r>
              <a:rPr lang="id-ID" sz="2400" smtClean="0"/>
              <a:t>Contoh diagnosis gizi: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2400" smtClean="0"/>
              <a:t>	kehilangan BB (</a:t>
            </a:r>
            <a:r>
              <a:rPr lang="id-ID" sz="2400" i="1" smtClean="0"/>
              <a:t>problem</a:t>
            </a:r>
            <a:r>
              <a:rPr lang="id-ID" sz="2400" smtClean="0"/>
              <a:t>) yang berhubungan dengan kurangnya asupan kalori (</a:t>
            </a:r>
            <a:r>
              <a:rPr lang="id-ID" sz="2400" i="1" smtClean="0"/>
              <a:t>etiologi</a:t>
            </a:r>
            <a:r>
              <a:rPr lang="id-ID" sz="2400" smtClean="0"/>
              <a:t>) yang ditunjukkan dengan kehilangan BB 5 kg dalam beberapa bulan (</a:t>
            </a:r>
            <a:r>
              <a:rPr lang="id-ID" sz="2400" i="1" smtClean="0"/>
              <a:t>gejala dan tanda</a:t>
            </a:r>
            <a:r>
              <a:rPr lang="id-ID" sz="2400" smtClean="0"/>
              <a:t>)</a:t>
            </a:r>
          </a:p>
          <a:p>
            <a:pPr eaLnBrk="1" hangingPunct="1">
              <a:buFont typeface="Wingdings 2" pitchFamily="18" charset="2"/>
              <a:buNone/>
            </a:pPr>
            <a:endParaRPr lang="id-ID" sz="2400" smtClean="0"/>
          </a:p>
          <a:p>
            <a:pPr eaLnBrk="1" hangingPunct="1"/>
            <a:r>
              <a:rPr lang="id-ID" sz="2400" smtClean="0"/>
              <a:t>Diagnosis gizi dapat berubah sesuai dengan perjalanan penyakit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92896"/>
            <a:ext cx="8229600" cy="1143000"/>
          </a:xfr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id-ID" sz="3200" dirty="0" smtClean="0">
                <a:solidFill>
                  <a:schemeClr val="bg1"/>
                </a:solidFill>
                <a:latin typeface="Britannic Bold" pitchFamily="34" charset="0"/>
              </a:rPr>
              <a:t>BAGAIMANA MEMULAI TERAPI GIZI?</a:t>
            </a:r>
            <a:endParaRPr lang="id-ID" sz="32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sp>
        <p:nvSpPr>
          <p:cNvPr id="3" name="12-Point Star 2"/>
          <p:cNvSpPr/>
          <p:nvPr/>
        </p:nvSpPr>
        <p:spPr>
          <a:xfrm>
            <a:off x="2987824" y="3284984"/>
            <a:ext cx="6264696" cy="2520280"/>
          </a:xfrm>
          <a:prstGeom prst="star12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dirty="0" smtClean="0">
                <a:latin typeface="Britannic Bold" pitchFamily="34" charset="0"/>
              </a:rPr>
              <a:t>IF THE GUT WORKS, USE IT!</a:t>
            </a:r>
            <a:endParaRPr lang="id-ID" sz="4000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15" y="144016"/>
            <a:ext cx="7272877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12-Point Star 2"/>
          <p:cNvSpPr/>
          <p:nvPr/>
        </p:nvSpPr>
        <p:spPr>
          <a:xfrm>
            <a:off x="3059832" y="1124744"/>
            <a:ext cx="2808312" cy="1080120"/>
          </a:xfrm>
          <a:prstGeom prst="star12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 smtClean="0">
                <a:solidFill>
                  <a:schemeClr val="tx1"/>
                </a:solidFill>
                <a:latin typeface="Britannic Bold" pitchFamily="34" charset="0"/>
              </a:rPr>
              <a:t>Peristaltik?</a:t>
            </a:r>
            <a:endParaRPr lang="id-ID" sz="2000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27584" y="3212976"/>
            <a:ext cx="3384376" cy="29523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Oval 4"/>
          <p:cNvSpPr/>
          <p:nvPr/>
        </p:nvSpPr>
        <p:spPr>
          <a:xfrm>
            <a:off x="-36512" y="3573016"/>
            <a:ext cx="1656184" cy="1512168"/>
          </a:xfrm>
          <a:prstGeom prst="ellipse">
            <a:avLst/>
          </a:prstGeom>
          <a:solidFill>
            <a:srgbClr val="0033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latin typeface="Britannic Bold" pitchFamily="34" charset="0"/>
              </a:rPr>
              <a:t>SELEKSI FORMULA</a:t>
            </a:r>
            <a:endParaRPr lang="id-ID" dirty="0">
              <a:latin typeface="Britannic Bold" pitchFamily="34" charset="0"/>
            </a:endParaRPr>
          </a:p>
        </p:txBody>
      </p:sp>
      <p:sp>
        <p:nvSpPr>
          <p:cNvPr id="6" name="Left Brace 5"/>
          <p:cNvSpPr/>
          <p:nvPr/>
        </p:nvSpPr>
        <p:spPr>
          <a:xfrm>
            <a:off x="1331640" y="2492896"/>
            <a:ext cx="1296144" cy="3744416"/>
          </a:xfrm>
          <a:prstGeom prst="leftBrac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2411760" y="2204864"/>
            <a:ext cx="2736304" cy="64807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latin typeface="Britannic Bold" pitchFamily="34" charset="0"/>
              </a:rPr>
              <a:t>KOMPOSISI ZAT GIZI</a:t>
            </a:r>
            <a:endParaRPr lang="id-ID" dirty="0">
              <a:latin typeface="Britannic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11760" y="3429000"/>
            <a:ext cx="2736304" cy="648072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  <a:latin typeface="Britannic Bold" pitchFamily="34" charset="0"/>
              </a:rPr>
              <a:t>OSMOLARITAS</a:t>
            </a:r>
            <a:endParaRPr lang="id-ID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11760" y="4509120"/>
            <a:ext cx="27363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  <a:latin typeface="Britannic Bold" pitchFamily="34" charset="0"/>
              </a:rPr>
              <a:t>DENSITAS ENERGI</a:t>
            </a:r>
            <a:endParaRPr lang="id-ID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11760" y="5805264"/>
            <a:ext cx="2736304" cy="6480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  <a:latin typeface="Britannic Bold" pitchFamily="34" charset="0"/>
              </a:rPr>
              <a:t>NUTRIENT SPESIFIK</a:t>
            </a:r>
            <a:endParaRPr lang="id-ID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2080" y="5517232"/>
            <a:ext cx="3775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800" u="sng" dirty="0" smtClean="0">
                <a:latin typeface="Britannic Bold" pitchFamily="34" charset="0"/>
              </a:rPr>
              <a:t>PRESKRIPSI?</a:t>
            </a:r>
            <a:endParaRPr lang="id-ID" sz="4800" u="sng" dirty="0"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43000"/>
          </a:xfrm>
        </p:spPr>
        <p:txBody>
          <a:bodyPr>
            <a:noAutofit/>
          </a:bodyPr>
          <a:lstStyle/>
          <a:p>
            <a:r>
              <a:rPr lang="id-ID" sz="3600" dirty="0" smtClean="0">
                <a:latin typeface="Broadway" pitchFamily="82" charset="0"/>
              </a:rPr>
              <a:t>BERAPA BANYAK ENERGI YANG DAPAT DIBERIKAN?</a:t>
            </a:r>
            <a:endParaRPr lang="id-ID" sz="3600" dirty="0">
              <a:latin typeface="Broadway" pitchFamily="82" charset="0"/>
            </a:endParaRPr>
          </a:p>
        </p:txBody>
      </p:sp>
      <p:sp>
        <p:nvSpPr>
          <p:cNvPr id="3" name="12-Point Star 2"/>
          <p:cNvSpPr/>
          <p:nvPr/>
        </p:nvSpPr>
        <p:spPr>
          <a:xfrm>
            <a:off x="323528" y="2060848"/>
            <a:ext cx="3744416" cy="3096344"/>
          </a:xfrm>
          <a:prstGeom prst="star12">
            <a:avLst/>
          </a:prstGeom>
          <a:solidFill>
            <a:srgbClr val="0000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 smtClean="0">
                <a:latin typeface="Broadway" pitchFamily="82" charset="0"/>
              </a:rPr>
              <a:t>START LOW!</a:t>
            </a:r>
            <a:endParaRPr lang="id-ID" sz="2800" dirty="0">
              <a:latin typeface="Broadway" pitchFamily="8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283968" y="2276872"/>
            <a:ext cx="648072" cy="2520280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12-Point Star 4"/>
          <p:cNvSpPr/>
          <p:nvPr/>
        </p:nvSpPr>
        <p:spPr>
          <a:xfrm>
            <a:off x="5076056" y="2060848"/>
            <a:ext cx="3744416" cy="3096344"/>
          </a:xfrm>
          <a:prstGeom prst="star12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 smtClean="0">
                <a:latin typeface="Broadway" pitchFamily="82" charset="0"/>
              </a:rPr>
              <a:t>GO SLOW!</a:t>
            </a:r>
            <a:endParaRPr lang="id-ID" sz="28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5589240"/>
            <a:ext cx="6408712" cy="864096"/>
          </a:xfrm>
          <a:prstGeom prst="rect">
            <a:avLst/>
          </a:prstGeom>
          <a:solidFill>
            <a:srgbClr val="0033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latin typeface="Arial Black" pitchFamily="34" charset="0"/>
              </a:rPr>
              <a:t>MULAILAH DENGAN 80% DARI KEBUTUHAN BASAL PASIEN</a:t>
            </a:r>
            <a:endParaRPr lang="id-ID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Intervensi gizi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d-ID" sz="2400" smtClean="0"/>
              <a:t>Intervensi dapat berupa perubahan diet, pendidikan gizi atau perubahan pengobatan.</a:t>
            </a:r>
          </a:p>
          <a:p>
            <a:pPr eaLnBrk="1" hangingPunct="1">
              <a:buFont typeface="Wingdings 2" pitchFamily="18" charset="2"/>
              <a:buNone/>
            </a:pPr>
            <a:endParaRPr lang="id-ID" sz="2400" smtClean="0"/>
          </a:p>
          <a:p>
            <a:pPr eaLnBrk="1" hangingPunct="1"/>
            <a:r>
              <a:rPr lang="id-ID" sz="2400" smtClean="0"/>
              <a:t>Bergantung pada kebiasaan makan pasien, gaya hidup dan faktor personal lainnya.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Penentuan kebutuhan energi pada orang sehat: menghitung BMR (1)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id-ID" sz="2000" dirty="0" smtClean="0"/>
              <a:t>Tentukan BMR (basal metabolic rate): dipengaruhi usia, BB, TB, dan gender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2000" dirty="0" smtClean="0"/>
              <a:t>Rumus Harris Benedict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id-ID" sz="2000" dirty="0" smtClean="0"/>
              <a:t>Laki-laki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d-ID" sz="2000" dirty="0"/>
              <a:t>	</a:t>
            </a:r>
            <a:r>
              <a:rPr lang="id-ID" sz="2000" dirty="0" smtClean="0"/>
              <a:t>66 + [13,7 x BB (kg)] + [5 x TB (cm)] – [6,8 x Umur]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id-ID" sz="2000" dirty="0" smtClean="0"/>
              <a:t>Perempuan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d-ID" sz="2000" dirty="0"/>
              <a:t>	</a:t>
            </a:r>
            <a:r>
              <a:rPr lang="id-ID" sz="2000" dirty="0" smtClean="0"/>
              <a:t>655 + [9,6 x BB (kg)] + [1,8 x TB (cm)] – [4,7 x Umur]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id-ID" sz="2000" dirty="0" smtClean="0"/>
              <a:t>Cara cepat (2 cara)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lphaLcParenR"/>
              <a:defRPr/>
            </a:pPr>
            <a:r>
              <a:rPr lang="id-ID" sz="2000" dirty="0" smtClean="0"/>
              <a:t>Laki-laki	: 1 kkal x kg BB x 24 jam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d-ID" sz="2000" dirty="0" smtClean="0"/>
              <a:t>	  Perempuan	: 0,95 kkal x kgBB x 24 jam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lphaLcParenR" startAt="2"/>
              <a:defRPr/>
            </a:pPr>
            <a:r>
              <a:rPr lang="id-ID" sz="2000" dirty="0" smtClean="0"/>
              <a:t>Laki-laki	: 30 kkal x kgBB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d-ID" sz="2000" dirty="0" smtClean="0"/>
              <a:t>	  Perempuan	: 25 kkal x kgBB</a:t>
            </a:r>
            <a:endParaRPr lang="id-ID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Penentuan kebutuhan energi pada orang sehat: menghitung BMR (2)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id-ID" sz="2400" dirty="0" smtClean="0"/>
              <a:t>Tentukan BMR (basal metabolic rate): dipengaruhi usia, BB, TB, dan gender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id-ID" sz="2400" dirty="0" smtClean="0"/>
              <a:t>Cara FAO/WHO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d-ID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68313" y="2997200"/>
          <a:ext cx="842493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808312"/>
                <a:gridCol w="2808312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bg1"/>
                          </a:solidFill>
                        </a:rPr>
                        <a:t>Klp umur</a:t>
                      </a:r>
                      <a:endParaRPr lang="id-ID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bg1"/>
                          </a:solidFill>
                        </a:rPr>
                        <a:t>BMR (kkal/hari)</a:t>
                      </a:r>
                      <a:endParaRPr lang="id-ID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>
                          <a:solidFill>
                            <a:schemeClr val="bg1"/>
                          </a:solidFill>
                        </a:rPr>
                        <a:t>Laki-laki</a:t>
                      </a:r>
                      <a:endParaRPr lang="id-ID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>
                          <a:solidFill>
                            <a:schemeClr val="bg1"/>
                          </a:solidFill>
                        </a:rPr>
                        <a:t>Perempuan </a:t>
                      </a:r>
                      <a:endParaRPr lang="id-ID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0 - 3</a:t>
                      </a:r>
                      <a:endParaRPr lang="id-ID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60,9 BB - 54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61BB – 51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3 - 10</a:t>
                      </a:r>
                      <a:endParaRPr lang="id-ID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22,7BB + 495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22,5BB + 499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10 - 18</a:t>
                      </a:r>
                      <a:endParaRPr lang="id-ID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17,5BB + 651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12,2 BB + 746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18 - 30</a:t>
                      </a:r>
                      <a:endParaRPr lang="id-ID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15,3BB + 679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14,7BB + 496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30 - 60</a:t>
                      </a:r>
                      <a:endParaRPr lang="id-ID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11,6BB + 879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8,7 BB + 829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≥ 60</a:t>
                      </a:r>
                      <a:endParaRPr lang="id-ID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13,5BB </a:t>
                      </a:r>
                      <a:r>
                        <a:rPr lang="id-ID" sz="2400" baseline="0" dirty="0" smtClean="0"/>
                        <a:t> + 487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10,5BB + 596</a:t>
                      </a:r>
                      <a:endParaRPr lang="id-ID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Penentuan kebutuhan energi pada orang sehat: menetukan pengali aktivitas fisik</a:t>
            </a:r>
            <a:endParaRPr lang="id-ID" sz="2800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560638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sz="2400" b="1" dirty="0" smtClean="0">
                          <a:solidFill>
                            <a:schemeClr val="bg1"/>
                          </a:solidFill>
                        </a:rPr>
                        <a:t>aktivitas</a:t>
                      </a:r>
                      <a:endParaRPr lang="id-ID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2400" b="1" dirty="0" smtClean="0">
                          <a:solidFill>
                            <a:schemeClr val="bg1"/>
                          </a:solidFill>
                        </a:rPr>
                        <a:t>Gender</a:t>
                      </a:r>
                      <a:endParaRPr lang="id-ID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>
                          <a:solidFill>
                            <a:schemeClr val="bg1"/>
                          </a:solidFill>
                        </a:rPr>
                        <a:t>Laki-laki</a:t>
                      </a:r>
                      <a:endParaRPr lang="id-ID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>
                          <a:solidFill>
                            <a:schemeClr val="bg1"/>
                          </a:solidFill>
                        </a:rPr>
                        <a:t>Perempuan</a:t>
                      </a:r>
                      <a:endParaRPr lang="id-ID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Sangat ringan</a:t>
                      </a:r>
                      <a:endParaRPr lang="id-ID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1,3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1,3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Ringan</a:t>
                      </a:r>
                      <a:r>
                        <a:rPr lang="id-ID" sz="2400" baseline="0" dirty="0" smtClean="0"/>
                        <a:t> </a:t>
                      </a:r>
                      <a:endParaRPr lang="id-ID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1,65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1,55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Sedang</a:t>
                      </a:r>
                      <a:r>
                        <a:rPr lang="id-ID" sz="2400" baseline="0" dirty="0" smtClean="0"/>
                        <a:t> </a:t>
                      </a:r>
                      <a:endParaRPr lang="id-ID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1,76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1,7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Berat </a:t>
                      </a:r>
                      <a:endParaRPr lang="id-ID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2,1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</a:t>
                      </a:r>
                      <a:endParaRPr lang="id-ID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Derajat aktivitas</a:t>
            </a:r>
            <a:endParaRPr lang="id-ID" sz="2800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143125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bg1"/>
                          </a:solidFill>
                        </a:rPr>
                        <a:t>Ringan</a:t>
                      </a:r>
                      <a:endParaRPr lang="id-ID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bg1"/>
                          </a:solidFill>
                        </a:rPr>
                        <a:t>Sedang</a:t>
                      </a:r>
                      <a:endParaRPr lang="id-ID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bg1"/>
                          </a:solidFill>
                        </a:rPr>
                        <a:t>Berat</a:t>
                      </a:r>
                      <a:endParaRPr lang="id-ID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PEGAWAI KANTOR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PEGAWAI TOKO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GURU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SOPIR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SEKERTARIS</a:t>
                      </a:r>
                      <a:endParaRPr lang="id-ID" sz="2400" b="0" dirty="0" smtClean="0">
                        <a:latin typeface="Arial" charset="0"/>
                      </a:endParaRPr>
                    </a:p>
                    <a:p>
                      <a:endParaRPr lang="id-ID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MAHASISWA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PEGAWAI INDUSTRI RINGAN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IBU RUMAH TANGGA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BURUH TAMBANG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TUKANG KAYU</a:t>
                      </a:r>
                      <a:endParaRPr lang="id-ID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PELAUT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  BURUH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  PENARI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  ATLIT</a:t>
                      </a:r>
                    </a:p>
                    <a:p>
                      <a:pPr eaLnBrk="1" hangingPunct="1"/>
                      <a:endParaRPr lang="en-US" sz="2400" b="0" dirty="0" smtClean="0">
                        <a:latin typeface="Arial" charset="0"/>
                      </a:endParaRP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SANGAT BERAT</a:t>
                      </a:r>
                    </a:p>
                    <a:p>
                      <a:pPr eaLnBrk="1" hangingPunct="1"/>
                      <a:r>
                        <a:rPr lang="en-US" sz="2400" b="0" dirty="0" smtClean="0">
                          <a:latin typeface="Arial" charset="0"/>
                        </a:rPr>
                        <a:t>   BURUH PELABUHAN</a:t>
                      </a:r>
                      <a:endParaRPr lang="id-ID" sz="2400" b="0" dirty="0" smtClean="0">
                        <a:latin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Kebutuhan energi pada orang sehat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d-ID" sz="2400" smtClean="0">
                <a:solidFill>
                  <a:srgbClr val="FFC000"/>
                </a:solidFill>
              </a:rPr>
              <a:t>Rumus: BMR x faktor aktivitas</a:t>
            </a:r>
          </a:p>
          <a:p>
            <a:pPr eaLnBrk="1" hangingPunct="1">
              <a:buFont typeface="Wingdings 2" pitchFamily="18" charset="2"/>
              <a:buNone/>
            </a:pPr>
            <a:endParaRPr lang="id-ID" sz="2400" smtClean="0"/>
          </a:p>
          <a:p>
            <a:pPr eaLnBrk="1" hangingPunct="1"/>
            <a:r>
              <a:rPr lang="id-ID" sz="2400" smtClean="0"/>
              <a:t>Contoh: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2400" smtClean="0"/>
              <a:t>   	BMR dari perempuan 30 tahun dengan BB 52 kg dan TB 158 cm adalah 1298 kkal, yang memiliki aktivitas ringan. Maka kebutuhan energi selama 24 jam adalah: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2400" smtClean="0"/>
              <a:t>	1298 kkal x 1,55 = 2015 kkal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Content Placeholder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2150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id-ID" sz="2800" b="1" i="1" smtClean="0">
                <a:solidFill>
                  <a:srgbClr val="FFFF00"/>
                </a:solidFill>
              </a:rPr>
              <a:t>PERHITUNGAN KEBUTUHAN ENERGI ORG SAKIT</a:t>
            </a:r>
            <a:endParaRPr lang="id-ID" sz="2400" smtClean="0">
              <a:solidFill>
                <a:srgbClr val="FFFF00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id-ID" sz="2400" smtClean="0">
                <a:solidFill>
                  <a:schemeClr val="tx1"/>
                </a:solidFill>
              </a:rPr>
              <a:t>Indirect calorimetry, Ireton Jones, Mifflin- St Jeor</a:t>
            </a:r>
          </a:p>
          <a:p>
            <a:pPr>
              <a:buFont typeface="Wingdings 2" pitchFamily="18" charset="2"/>
              <a:buNone/>
            </a:pPr>
            <a:r>
              <a:rPr lang="id-ID" sz="2400" b="1" smtClean="0"/>
              <a:t>Harris benedict equation</a:t>
            </a:r>
            <a:r>
              <a:rPr lang="id-ID" sz="2400" smtClean="0"/>
              <a:t>:</a:t>
            </a:r>
          </a:p>
          <a:p>
            <a:pPr>
              <a:buFont typeface="Wingdings 2" pitchFamily="18" charset="2"/>
              <a:buNone/>
            </a:pPr>
            <a:endParaRPr lang="id-ID" sz="2400" smtClean="0"/>
          </a:p>
          <a:p>
            <a:pPr>
              <a:buFont typeface="Wingdings 2" pitchFamily="18" charset="2"/>
              <a:buNone/>
            </a:pPr>
            <a:endParaRPr lang="id-ID" sz="2400" smtClean="0"/>
          </a:p>
          <a:p>
            <a:pPr>
              <a:buFont typeface="Wingdings 2" pitchFamily="18" charset="2"/>
              <a:buNone/>
            </a:pPr>
            <a:endParaRPr lang="id-ID" sz="2400" smtClean="0"/>
          </a:p>
          <a:p>
            <a:pPr>
              <a:buFont typeface="Wingdings 2" pitchFamily="18" charset="2"/>
              <a:buNone/>
            </a:pPr>
            <a:r>
              <a:rPr lang="id-ID" sz="2400" b="1" smtClean="0"/>
              <a:t>Based on BMI:</a:t>
            </a:r>
          </a:p>
          <a:p>
            <a:pPr>
              <a:buFont typeface="Wingdings 2" pitchFamily="18" charset="2"/>
              <a:buNone/>
            </a:pPr>
            <a:endParaRPr lang="id-ID" sz="2400" smtClean="0"/>
          </a:p>
          <a:p>
            <a:pPr>
              <a:buFont typeface="Wingdings 2" pitchFamily="18" charset="2"/>
              <a:buNone/>
            </a:pPr>
            <a:endParaRPr lang="id-ID" sz="2400" smtClean="0"/>
          </a:p>
        </p:txBody>
      </p:sp>
      <p:sp>
        <p:nvSpPr>
          <p:cNvPr id="4" name="Rounded Rectangle 3"/>
          <p:cNvSpPr/>
          <p:nvPr/>
        </p:nvSpPr>
        <p:spPr>
          <a:xfrm>
            <a:off x="1000125" y="1785938"/>
            <a:ext cx="5286375" cy="85725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d-ID" sz="2000" dirty="0">
                <a:latin typeface="Arial"/>
                <a:cs typeface="Arial"/>
              </a:rPr>
              <a:t>♀ = 655 + (9,6 x Wt) + (1,8 x Ht) – (4,7 x A)</a:t>
            </a:r>
          </a:p>
          <a:p>
            <a:pPr>
              <a:defRPr/>
            </a:pPr>
            <a:r>
              <a:rPr lang="id-ID" sz="2000" dirty="0">
                <a:latin typeface="Arial"/>
                <a:cs typeface="Arial"/>
              </a:rPr>
              <a:t>♂ = 66 + (13,8 x Wt) + (5 x Ht) – (6,8 x A)  </a:t>
            </a:r>
            <a:endParaRPr lang="id-ID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76313" y="3571875"/>
          <a:ext cx="7096131" cy="2834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65377"/>
                <a:gridCol w="2365377"/>
                <a:gridCol w="2365377"/>
              </a:tblGrid>
              <a:tr h="301083"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Energy requirements (kcal/kg/day)</a:t>
                      </a:r>
                      <a:endParaRPr lang="id-ID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01083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BMI (kg/m</a:t>
                      </a:r>
                      <a:r>
                        <a:rPr lang="id-ID" baseline="30000" dirty="0" smtClean="0"/>
                        <a:t>2</a:t>
                      </a:r>
                      <a:r>
                        <a:rPr lang="id-ID" baseline="0" dirty="0" smtClean="0"/>
                        <a:t>)</a:t>
                      </a:r>
                      <a:endParaRPr lang="id-ID" b="1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Critically ill (RMR)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Other (RMR+TEF+TEA)</a:t>
                      </a:r>
                      <a:endParaRPr lang="id-ID" b="1" dirty="0"/>
                    </a:p>
                  </a:txBody>
                  <a:tcPr/>
                </a:tc>
              </a:tr>
              <a:tr h="301083">
                <a:tc>
                  <a:txBody>
                    <a:bodyPr/>
                    <a:lstStyle/>
                    <a:p>
                      <a:r>
                        <a:rPr lang="id-ID" dirty="0" smtClean="0"/>
                        <a:t>&lt; 15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35 – 40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35 – 40 + 20%</a:t>
                      </a:r>
                      <a:endParaRPr lang="id-ID" dirty="0"/>
                    </a:p>
                  </a:txBody>
                  <a:tcPr/>
                </a:tc>
              </a:tr>
              <a:tr h="301083">
                <a:tc>
                  <a:txBody>
                    <a:bodyPr/>
                    <a:lstStyle/>
                    <a:p>
                      <a:r>
                        <a:rPr lang="id-ID" dirty="0" smtClean="0"/>
                        <a:t>15 – 19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 – 35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 –</a:t>
                      </a:r>
                      <a:r>
                        <a:rPr lang="id-ID" baseline="0" dirty="0" smtClean="0"/>
                        <a:t> 35 + 20%</a:t>
                      </a:r>
                      <a:endParaRPr lang="id-ID" dirty="0"/>
                    </a:p>
                  </a:txBody>
                  <a:tcPr/>
                </a:tc>
              </a:tr>
              <a:tr h="301083">
                <a:tc>
                  <a:txBody>
                    <a:bodyPr/>
                    <a:lstStyle/>
                    <a:p>
                      <a:r>
                        <a:rPr lang="id-ID" dirty="0" smtClean="0"/>
                        <a:t>20 – 29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20 – 25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20 – 25 + 20%</a:t>
                      </a:r>
                      <a:endParaRPr lang="id-ID" dirty="0"/>
                    </a:p>
                  </a:txBody>
                  <a:tcPr/>
                </a:tc>
              </a:tr>
              <a:tr h="301083">
                <a:tc>
                  <a:txBody>
                    <a:bodyPr/>
                    <a:lstStyle/>
                    <a:p>
                      <a:r>
                        <a:rPr lang="id-ID" dirty="0" smtClean="0"/>
                        <a:t>≥ 30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15 – 20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15 – 20 </a:t>
                      </a:r>
                      <a:endParaRPr lang="id-ID" dirty="0"/>
                    </a:p>
                  </a:txBody>
                  <a:tcPr/>
                </a:tc>
              </a:tr>
              <a:tr h="301083">
                <a:tc gridSpan="3"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id-ID" dirty="0" smtClean="0"/>
                        <a:t>Use Harris Benedict</a:t>
                      </a:r>
                      <a:r>
                        <a:rPr lang="id-ID" baseline="0" dirty="0" smtClean="0"/>
                        <a:t> if energy estimation &lt; 1200 kcal/day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id-ID" baseline="0" dirty="0" smtClean="0"/>
                        <a:t>For BMI ≥ 30 : do not exceed 2000 kcal/day</a:t>
                      </a:r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6572250" y="928688"/>
            <a:ext cx="2357438" cy="228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d-ID" dirty="0"/>
              <a:t>To be multiplied with: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d-ID" dirty="0"/>
              <a:t>Physical activity factor (outpatient)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d-ID" dirty="0"/>
              <a:t>Activity Factor and stress factor (inpatient)</a:t>
            </a:r>
          </a:p>
        </p:txBody>
      </p:sp>
      <p:sp>
        <p:nvSpPr>
          <p:cNvPr id="9" name="Down Arrow 8"/>
          <p:cNvSpPr/>
          <p:nvPr/>
        </p:nvSpPr>
        <p:spPr>
          <a:xfrm>
            <a:off x="3857625" y="642938"/>
            <a:ext cx="1643063" cy="314325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10" name="Oval 9"/>
          <p:cNvSpPr/>
          <p:nvPr/>
        </p:nvSpPr>
        <p:spPr>
          <a:xfrm>
            <a:off x="857250" y="4143375"/>
            <a:ext cx="7358063" cy="15001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400" b="1" dirty="0">
                <a:solidFill>
                  <a:schemeClr val="tx1"/>
                </a:solidFill>
              </a:rPr>
              <a:t>For practical use:</a:t>
            </a:r>
          </a:p>
          <a:p>
            <a:pPr algn="ctr">
              <a:defRPr/>
            </a:pPr>
            <a:r>
              <a:rPr lang="id-ID" sz="2400" b="1" dirty="0">
                <a:solidFill>
                  <a:schemeClr val="tx1"/>
                </a:solidFill>
              </a:rPr>
              <a:t>RULE OF THUMB: 25 – 30 kkal/kgBW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488950"/>
          <a:ext cx="9144000" cy="2225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01296"/>
                <a:gridCol w="2224217"/>
                <a:gridCol w="2718487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id-ID" dirty="0" smtClean="0"/>
                        <a:t>Physical</a:t>
                      </a:r>
                      <a:r>
                        <a:rPr lang="id-ID" baseline="0" dirty="0" smtClean="0"/>
                        <a:t> Activity</a:t>
                      </a:r>
                      <a:endParaRPr lang="id-ID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Sex</a:t>
                      </a:r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♂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♀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Very light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1,3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1,3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Light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1,65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1,55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Moderate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1,76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1,70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Active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2,10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2,00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3249613"/>
          <a:ext cx="9143999" cy="3393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28728"/>
                <a:gridCol w="571504"/>
                <a:gridCol w="2286016"/>
                <a:gridCol w="714380"/>
                <a:gridCol w="1857388"/>
                <a:gridCol w="2285983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id-ID" dirty="0" smtClean="0"/>
                        <a:t>Activity Factor</a:t>
                      </a:r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Stress Factor</a:t>
                      </a:r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Confined to bed </a:t>
                      </a:r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1,2</a:t>
                      </a:r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Burn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≤ 20% BSA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20 – 40% BSA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&gt; 40%</a:t>
                      </a:r>
                    </a:p>
                    <a:p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1,5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1,8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1,8 – 2,0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Surgery</a:t>
                      </a:r>
                    </a:p>
                    <a:p>
                      <a:r>
                        <a:rPr lang="id-ID" dirty="0" smtClean="0"/>
                        <a:t>Minor</a:t>
                      </a:r>
                    </a:p>
                    <a:p>
                      <a:r>
                        <a:rPr lang="id-ID" dirty="0" smtClean="0"/>
                        <a:t>Major</a:t>
                      </a:r>
                      <a:endParaRPr lang="id-ID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 smtClean="0"/>
                    </a:p>
                    <a:p>
                      <a:r>
                        <a:rPr lang="id-ID" dirty="0" smtClean="0"/>
                        <a:t>1,1</a:t>
                      </a:r>
                    </a:p>
                    <a:p>
                      <a:r>
                        <a:rPr lang="id-ID" dirty="0" smtClean="0"/>
                        <a:t>1,2</a:t>
                      </a:r>
                      <a:endParaRPr lang="id-ID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id-ID" dirty="0" smtClean="0"/>
                        <a:t>Ambulatory</a:t>
                      </a:r>
                      <a:endParaRPr lang="id-ID" dirty="0"/>
                    </a:p>
                  </a:txBody>
                  <a:tcPr>
                    <a:solidFill>
                      <a:srgbClr val="66FF33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id-ID" dirty="0" smtClean="0"/>
                        <a:t>1,3</a:t>
                      </a:r>
                      <a:endParaRPr lang="id-ID" dirty="0"/>
                    </a:p>
                  </a:txBody>
                  <a:tcP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Infections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Mild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Moderate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Severe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1,2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1,4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1,8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Trauma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Skeletal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Blunt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Close Head Injury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id-ID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1,2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1,35</a:t>
                      </a:r>
                    </a:p>
                    <a:p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1,4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Starvation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0,85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0" y="3000375"/>
            <a:ext cx="9144000" cy="1588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60648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Malnutrition</a:t>
            </a:r>
          </a:p>
        </p:txBody>
      </p:sp>
      <p:pic>
        <p:nvPicPr>
          <p:cNvPr id="106499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600200"/>
            <a:ext cx="2209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500" name="Picture 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600200"/>
            <a:ext cx="8794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501" name="Line 5"/>
          <p:cNvSpPr>
            <a:spLocks noChangeShapeType="1"/>
          </p:cNvSpPr>
          <p:nvPr/>
        </p:nvSpPr>
        <p:spPr bwMode="auto">
          <a:xfrm>
            <a:off x="5105400" y="2667000"/>
            <a:ext cx="1066800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06502" name="Line 6"/>
          <p:cNvSpPr>
            <a:spLocks noChangeShapeType="1"/>
          </p:cNvSpPr>
          <p:nvPr/>
        </p:nvSpPr>
        <p:spPr bwMode="auto">
          <a:xfrm flipH="1">
            <a:off x="2362200" y="3200400"/>
            <a:ext cx="2057400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6248400" y="2438400"/>
            <a:ext cx="1905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s-ES" sz="2800" b="1" dirty="0">
                <a:latin typeface="Arial Narrow" pitchFamily="34" charset="0"/>
              </a:rPr>
              <a:t>Ideal </a:t>
            </a:r>
            <a:r>
              <a:rPr lang="es-ES" sz="2800" b="1" dirty="0" err="1">
                <a:latin typeface="Arial Narrow" pitchFamily="34" charset="0"/>
              </a:rPr>
              <a:t>Weight</a:t>
            </a:r>
            <a:endParaRPr lang="es-CO" sz="2800" b="1" dirty="0">
              <a:latin typeface="Arial Narrow" pitchFamily="34" charset="0"/>
            </a:endParaRP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0" y="2971800"/>
            <a:ext cx="2286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s-ES" sz="2800" b="1" dirty="0">
                <a:latin typeface="Arial Narrow" pitchFamily="34" charset="0"/>
              </a:rPr>
              <a:t>Actual </a:t>
            </a:r>
            <a:r>
              <a:rPr lang="es-ES" sz="2800" b="1" dirty="0" err="1">
                <a:latin typeface="Arial Narrow" pitchFamily="34" charset="0"/>
              </a:rPr>
              <a:t>Weight</a:t>
            </a:r>
            <a:endParaRPr lang="es-CO" b="1" dirty="0"/>
          </a:p>
        </p:txBody>
      </p:sp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381000" y="5911850"/>
            <a:ext cx="8382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b="1" dirty="0">
                <a:latin typeface="Arial Narrow" pitchFamily="34" charset="0"/>
              </a:rPr>
              <a:t>In </a:t>
            </a:r>
            <a:r>
              <a:rPr lang="es-ES" sz="2800" b="1" dirty="0" err="1">
                <a:latin typeface="Arial Narrow" pitchFamily="34" charset="0"/>
              </a:rPr>
              <a:t>malnutrition</a:t>
            </a:r>
            <a:r>
              <a:rPr lang="es-ES" sz="2800" b="1" dirty="0">
                <a:latin typeface="Arial Narrow" pitchFamily="34" charset="0"/>
              </a:rPr>
              <a:t>, </a:t>
            </a:r>
            <a:r>
              <a:rPr lang="es-ES" sz="2800" b="1" dirty="0" err="1">
                <a:latin typeface="Arial Narrow" pitchFamily="34" charset="0"/>
              </a:rPr>
              <a:t>energy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expenditure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must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be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calculated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based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on</a:t>
            </a:r>
            <a:r>
              <a:rPr lang="es-ES" sz="2800" b="1" dirty="0">
                <a:latin typeface="Arial Narrow" pitchFamily="34" charset="0"/>
              </a:rPr>
              <a:t> actual </a:t>
            </a:r>
            <a:r>
              <a:rPr lang="es-ES" sz="2800" b="1" dirty="0" err="1">
                <a:latin typeface="Arial Narrow" pitchFamily="34" charset="0"/>
              </a:rPr>
              <a:t>body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weight</a:t>
            </a:r>
            <a:r>
              <a:rPr lang="es-ES" sz="2800" b="1" dirty="0">
                <a:latin typeface="Arial Narrow" pitchFamily="34" charset="0"/>
              </a:rPr>
              <a:t>.</a:t>
            </a:r>
            <a:endParaRPr lang="es-CO" sz="28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37" name="Picture 6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600200"/>
            <a:ext cx="3505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8864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Obesity</a:t>
            </a:r>
          </a:p>
        </p:txBody>
      </p:sp>
      <p:pic>
        <p:nvPicPr>
          <p:cNvPr id="79936" name="Picture 6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600200"/>
            <a:ext cx="2209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938" name="Line 66"/>
          <p:cNvSpPr>
            <a:spLocks noChangeShapeType="1"/>
          </p:cNvSpPr>
          <p:nvPr/>
        </p:nvSpPr>
        <p:spPr bwMode="auto">
          <a:xfrm>
            <a:off x="4572000" y="2667000"/>
            <a:ext cx="1600200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79939" name="Line 67"/>
          <p:cNvSpPr>
            <a:spLocks noChangeShapeType="1"/>
          </p:cNvSpPr>
          <p:nvPr/>
        </p:nvSpPr>
        <p:spPr bwMode="auto">
          <a:xfrm flipH="1">
            <a:off x="2362200" y="3200400"/>
            <a:ext cx="990600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79940" name="Text Box 68"/>
          <p:cNvSpPr txBox="1">
            <a:spLocks noChangeArrowheads="1"/>
          </p:cNvSpPr>
          <p:nvPr/>
        </p:nvSpPr>
        <p:spPr bwMode="auto">
          <a:xfrm>
            <a:off x="6248400" y="2438400"/>
            <a:ext cx="1905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s-ES" sz="2800" b="1" dirty="0">
                <a:latin typeface="Arial Narrow" pitchFamily="34" charset="0"/>
              </a:rPr>
              <a:t>Ideal </a:t>
            </a:r>
            <a:r>
              <a:rPr lang="es-ES" sz="2800" b="1" dirty="0" err="1">
                <a:latin typeface="Arial Narrow" pitchFamily="34" charset="0"/>
              </a:rPr>
              <a:t>Weight</a:t>
            </a:r>
            <a:endParaRPr lang="es-CO" sz="2800" b="1" dirty="0">
              <a:latin typeface="Arial Narrow" pitchFamily="34" charset="0"/>
            </a:endParaRPr>
          </a:p>
        </p:txBody>
      </p:sp>
      <p:sp>
        <p:nvSpPr>
          <p:cNvPr id="79941" name="Text Box 69"/>
          <p:cNvSpPr txBox="1">
            <a:spLocks noChangeArrowheads="1"/>
          </p:cNvSpPr>
          <p:nvPr/>
        </p:nvSpPr>
        <p:spPr bwMode="auto">
          <a:xfrm>
            <a:off x="0" y="2971800"/>
            <a:ext cx="2286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s-ES" sz="2800" b="1" dirty="0">
                <a:latin typeface="Arial Narrow" pitchFamily="34" charset="0"/>
              </a:rPr>
              <a:t>Actual </a:t>
            </a:r>
            <a:r>
              <a:rPr lang="es-ES" sz="2800" b="1" dirty="0" err="1">
                <a:latin typeface="Arial Narrow" pitchFamily="34" charset="0"/>
              </a:rPr>
              <a:t>Weight</a:t>
            </a:r>
            <a:endParaRPr lang="es-CO" b="1" dirty="0"/>
          </a:p>
        </p:txBody>
      </p:sp>
      <p:sp>
        <p:nvSpPr>
          <p:cNvPr id="79942" name="Text Box 70"/>
          <p:cNvSpPr txBox="1">
            <a:spLocks noChangeArrowheads="1"/>
          </p:cNvSpPr>
          <p:nvPr/>
        </p:nvSpPr>
        <p:spPr bwMode="auto">
          <a:xfrm>
            <a:off x="381000" y="5911850"/>
            <a:ext cx="8382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b="1" dirty="0">
                <a:latin typeface="Arial Narrow" pitchFamily="34" charset="0"/>
              </a:rPr>
              <a:t>In </a:t>
            </a:r>
            <a:r>
              <a:rPr lang="es-ES" sz="2800" b="1" dirty="0" err="1">
                <a:latin typeface="Arial Narrow" pitchFamily="34" charset="0"/>
              </a:rPr>
              <a:t>obesity</a:t>
            </a:r>
            <a:r>
              <a:rPr lang="es-ES" sz="2800" b="1" dirty="0">
                <a:latin typeface="Arial Narrow" pitchFamily="34" charset="0"/>
              </a:rPr>
              <a:t>, </a:t>
            </a:r>
            <a:r>
              <a:rPr lang="es-ES" sz="2800" b="1" dirty="0" err="1">
                <a:latin typeface="Arial Narrow" pitchFamily="34" charset="0"/>
              </a:rPr>
              <a:t>energy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expenditure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must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be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calculated</a:t>
            </a:r>
            <a:r>
              <a:rPr lang="es-ES" sz="2800" b="1" dirty="0">
                <a:latin typeface="Arial Narrow" pitchFamily="34" charset="0"/>
              </a:rPr>
              <a:t> </a:t>
            </a:r>
            <a:r>
              <a:rPr lang="es-ES" sz="2800" b="1" dirty="0" err="1">
                <a:latin typeface="Arial Narrow" pitchFamily="34" charset="0"/>
              </a:rPr>
              <a:t>on</a:t>
            </a:r>
            <a:r>
              <a:rPr lang="es-ES" sz="2800" b="1" dirty="0">
                <a:latin typeface="Arial Narrow" pitchFamily="34" charset="0"/>
              </a:rPr>
              <a:t> ideal </a:t>
            </a:r>
            <a:r>
              <a:rPr lang="es-ES" sz="2800" b="1" dirty="0" err="1">
                <a:latin typeface="Arial Narrow" pitchFamily="34" charset="0"/>
              </a:rPr>
              <a:t>weight</a:t>
            </a:r>
            <a:r>
              <a:rPr lang="es-ES" sz="2800" b="1" dirty="0">
                <a:latin typeface="Arial Narrow" pitchFamily="34" charset="0"/>
              </a:rPr>
              <a:t>.</a:t>
            </a:r>
            <a:endParaRPr lang="es-CO" sz="28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1"/>
          <p:cNvSpPr txBox="1">
            <a:spLocks noChangeArrowheads="1"/>
          </p:cNvSpPr>
          <p:nvPr/>
        </p:nvSpPr>
        <p:spPr bwMode="auto">
          <a:xfrm>
            <a:off x="285750" y="285750"/>
            <a:ext cx="35575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3200" b="1">
                <a:solidFill>
                  <a:srgbClr val="FFFF00"/>
                </a:solidFill>
              </a:rPr>
              <a:t>FOR OBESE PATIENT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57188" y="1143000"/>
            <a:ext cx="8286750" cy="114300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000" b="1" dirty="0">
                <a:solidFill>
                  <a:schemeClr val="bg1"/>
                </a:solidFill>
              </a:rPr>
              <a:t>USE</a:t>
            </a:r>
          </a:p>
          <a:p>
            <a:pPr algn="ctr">
              <a:defRPr/>
            </a:pPr>
            <a:r>
              <a:rPr lang="id-ID" sz="2000" b="1" dirty="0">
                <a:solidFill>
                  <a:schemeClr val="bg1"/>
                </a:solidFill>
              </a:rPr>
              <a:t>Adjusted body weight: [ (actual weight – ideal weight) x 0,25] + ideal weight INSTEAD OF ACTUAL BODY WEIGHT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7188" y="3071813"/>
            <a:ext cx="8286750" cy="1143000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000" b="1" dirty="0">
                <a:solidFill>
                  <a:schemeClr val="bg1"/>
                </a:solidFill>
              </a:rPr>
              <a:t>Gradual reduction 500 kcal/day to achieve ½ - 1 kg weight loss</a:t>
            </a:r>
          </a:p>
        </p:txBody>
      </p:sp>
      <p:sp>
        <p:nvSpPr>
          <p:cNvPr id="64517" name="TextBox 7"/>
          <p:cNvSpPr txBox="1">
            <a:spLocks noChangeArrowheads="1"/>
          </p:cNvSpPr>
          <p:nvPr/>
        </p:nvSpPr>
        <p:spPr bwMode="auto">
          <a:xfrm>
            <a:off x="3571875" y="2428875"/>
            <a:ext cx="1851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800" b="1"/>
              <a:t>FOLLOWED</a:t>
            </a:r>
          </a:p>
        </p:txBody>
      </p:sp>
      <p:sp>
        <p:nvSpPr>
          <p:cNvPr id="10" name="Down Arrow 9"/>
          <p:cNvSpPr/>
          <p:nvPr/>
        </p:nvSpPr>
        <p:spPr>
          <a:xfrm>
            <a:off x="4143375" y="4357688"/>
            <a:ext cx="857250" cy="4286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11" name="Rounded Rectangle 10"/>
          <p:cNvSpPr/>
          <p:nvPr/>
        </p:nvSpPr>
        <p:spPr>
          <a:xfrm>
            <a:off x="357188" y="5072063"/>
            <a:ext cx="8286750" cy="92868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000" b="1" dirty="0"/>
              <a:t>DO NOT LESS THAN/EQUAL TO 800 Kcal/day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Kebutuhan protein, lemak dan karbohidrat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304800" y="1484313"/>
            <a:ext cx="8686800" cy="4972050"/>
          </a:xfrm>
        </p:spPr>
        <p:txBody>
          <a:bodyPr/>
          <a:lstStyle/>
          <a:p>
            <a:pPr eaLnBrk="1" hangingPunct="1">
              <a:defRPr/>
            </a:pPr>
            <a:r>
              <a:rPr lang="id-ID" sz="2000" dirty="0" smtClean="0"/>
              <a:t>Protein: 10 – 15% dari total energi atau 0,8 – 1 g/kgBB. Kebutuhan minimal untuk mempertahankan keseimbangan nitrogen 0,4 – 0,5 g/kgBB. Demam, sepsis, operasi, trauma dan luka </a:t>
            </a:r>
            <a:r>
              <a:rPr lang="id-ID" sz="2000" dirty="0" smtClean="0">
                <a:sym typeface="Wingdings" pitchFamily="2" charset="2"/>
              </a:rPr>
              <a:t> katabolisme protein  1,5 – 2 g/kgBB. Sebagian besar pasien yang dirawat membutuhkan 1 – 1,5 g/kgBB</a:t>
            </a:r>
            <a:endParaRPr lang="id-ID" sz="2000" dirty="0" smtClean="0"/>
          </a:p>
          <a:p>
            <a:pPr eaLnBrk="1" hangingPunct="1">
              <a:defRPr/>
            </a:pPr>
            <a:r>
              <a:rPr lang="id-ID" sz="2000" dirty="0" smtClean="0"/>
              <a:t>Lemak: 25 – 30% dari total energi</a:t>
            </a:r>
          </a:p>
          <a:p>
            <a:pPr eaLnBrk="1" hangingPunct="1">
              <a:defRPr/>
            </a:pPr>
            <a:r>
              <a:rPr lang="id-ID" sz="2000" dirty="0" smtClean="0"/>
              <a:t>Karbohidrat: 60 – 75% dari total energi, pada DM butuh serat tinggi 30 – 50 g/hr dan pada diare serat rendah &lt; 10 g/hari</a:t>
            </a:r>
          </a:p>
          <a:p>
            <a:pPr eaLnBrk="1" hangingPunct="1">
              <a:defRPr/>
            </a:pPr>
            <a:r>
              <a:rPr lang="id-ID" sz="2000" dirty="0" smtClean="0"/>
              <a:t>Mineral dan vitamin: sesuai AKG</a:t>
            </a:r>
          </a:p>
          <a:p>
            <a:pPr eaLnBrk="1" hangingPunct="1">
              <a:defRPr/>
            </a:pPr>
            <a:r>
              <a:rPr lang="id-ID" sz="2000" dirty="0" smtClean="0"/>
              <a:t>Cairan: 1800 – 2500 ml atau 7 – 10 gelas sehari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id-ID" sz="2400" dirty="0" smtClean="0"/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id-ID" sz="2400" b="1" dirty="0" smtClean="0"/>
              <a:t>KOMPOSISI DISESUAIKAN DENGAN KONDISI DAN PENYAKIT PASIEN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Terapi diet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d-ID" sz="2400" smtClean="0">
                <a:solidFill>
                  <a:srgbClr val="FFC000"/>
                </a:solidFill>
              </a:rPr>
              <a:t>Bergantung pada diagnosis gizi yang dibuat</a:t>
            </a:r>
          </a:p>
          <a:p>
            <a:pPr eaLnBrk="1" hangingPunct="1">
              <a:buFont typeface="Wingdings 2" pitchFamily="18" charset="2"/>
              <a:buNone/>
            </a:pPr>
            <a:endParaRPr lang="id-ID" sz="2400" smtClean="0"/>
          </a:p>
          <a:p>
            <a:pPr eaLnBrk="1" hangingPunct="1"/>
            <a:r>
              <a:rPr lang="id-ID" sz="2400" smtClean="0"/>
              <a:t>Contoh:</a:t>
            </a:r>
          </a:p>
          <a:p>
            <a:pPr lvl="1" eaLnBrk="1" hangingPunct="1"/>
            <a:r>
              <a:rPr lang="id-ID" sz="2400" smtClean="0"/>
              <a:t>Diet tinggi kalori tinggi protein </a:t>
            </a:r>
            <a:r>
              <a:rPr lang="id-ID" sz="2400" smtClean="0">
                <a:sym typeface="Wingdings" pitchFamily="2" charset="2"/>
              </a:rPr>
              <a:t> PEM</a:t>
            </a:r>
          </a:p>
          <a:p>
            <a:pPr lvl="1" eaLnBrk="1" hangingPunct="1"/>
            <a:r>
              <a:rPr lang="id-ID" sz="2400" smtClean="0">
                <a:sym typeface="Wingdings" pitchFamily="2" charset="2"/>
              </a:rPr>
              <a:t>Diet rendah garam  hipertensi, udem</a:t>
            </a:r>
          </a:p>
          <a:p>
            <a:pPr lvl="1" eaLnBrk="1" hangingPunct="1"/>
            <a:r>
              <a:rPr lang="id-ID" sz="2400" smtClean="0">
                <a:sym typeface="Wingdings" pitchFamily="2" charset="2"/>
              </a:rPr>
              <a:t>Diet rendah lemak  dislipidemia, penyakit hati</a:t>
            </a:r>
          </a:p>
          <a:p>
            <a:pPr lvl="1" eaLnBrk="1" hangingPunct="1"/>
            <a:r>
              <a:rPr lang="id-ID" sz="2400" smtClean="0">
                <a:sym typeface="Wingdings" pitchFamily="2" charset="2"/>
              </a:rPr>
              <a:t>Diet rendah purin  Gout, penyakit ginjal</a:t>
            </a:r>
          </a:p>
          <a:p>
            <a:pPr lvl="1" eaLnBrk="1" hangingPunct="1"/>
            <a:r>
              <a:rPr lang="id-ID" sz="2400" smtClean="0">
                <a:sym typeface="Wingdings" pitchFamily="2" charset="2"/>
              </a:rPr>
              <a:t>Diet rendah kalori  DM, obesitas</a:t>
            </a:r>
            <a:endParaRPr lang="id-ID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Alternative feeding routes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99173"/>
          </a:xfrm>
        </p:spPr>
        <p:txBody>
          <a:bodyPr/>
          <a:lstStyle/>
          <a:p>
            <a:pPr eaLnBrk="1" hangingPunct="1">
              <a:buNone/>
            </a:pPr>
            <a:endParaRPr lang="id-ID" sz="2400" dirty="0" smtClean="0"/>
          </a:p>
          <a:p>
            <a:pPr eaLnBrk="1" hangingPunct="1"/>
            <a:r>
              <a:rPr lang="id-ID" sz="2400" dirty="0" smtClean="0"/>
              <a:t>Pemberian makanan selalu mengutamakan jalur fisiologis, yaitu via oral. Bila tidak memungkinkan barulah memikirkan jalur alternatif lain</a:t>
            </a:r>
          </a:p>
          <a:p>
            <a:pPr eaLnBrk="1" hangingPunct="1">
              <a:buNone/>
            </a:pPr>
            <a:endParaRPr lang="id-ID" sz="2400" dirty="0" smtClean="0"/>
          </a:p>
          <a:p>
            <a:pPr eaLnBrk="1" hangingPunct="1"/>
            <a:r>
              <a:rPr lang="id-ID" sz="2400" dirty="0" smtClean="0"/>
              <a:t>Tube feeding: formula lengkap gizi yang diberikan melalui pipa yang dipasang langsung ke lambung/usus (nasogastric tube = NGT). Dipilih bila GIT berfungsi.</a:t>
            </a:r>
          </a:p>
          <a:p>
            <a:pPr eaLnBrk="1" hangingPunct="1">
              <a:buFont typeface="Wingdings 2" pitchFamily="18" charset="2"/>
              <a:buNone/>
            </a:pPr>
            <a:endParaRPr lang="id-ID" sz="2400" dirty="0" smtClean="0"/>
          </a:p>
          <a:p>
            <a:pPr eaLnBrk="1" hangingPunct="1"/>
            <a:r>
              <a:rPr lang="id-ID" sz="2400" dirty="0" smtClean="0"/>
              <a:t>Intravenous feeding: beberapa kondisi yang melarang pasien menerima NGT untuk mendapat zat gizi. Bila pasien malnutrisi dan GIT tak dapat digunakan dalam waktu yang lama.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686800" cy="84124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d-ID" sz="2800" b="1" dirty="0" smtClean="0">
                <a:solidFill>
                  <a:srgbClr val="FFFF00"/>
                </a:solidFill>
              </a:rPr>
              <a:t>Berapa porsi makanan dalam sehari? </a:t>
            </a:r>
            <a:br>
              <a:rPr lang="id-ID" sz="2800" b="1" dirty="0" smtClean="0">
                <a:solidFill>
                  <a:srgbClr val="FFFF00"/>
                </a:solidFill>
              </a:rPr>
            </a:br>
            <a:r>
              <a:rPr lang="id-ID" sz="2400" cap="none" dirty="0" smtClean="0">
                <a:solidFill>
                  <a:schemeClr val="tx1"/>
                </a:solidFill>
              </a:rPr>
              <a:t>(Untuk kebutuhan 2000 – 2500  kkal/hari)</a:t>
            </a:r>
            <a:endParaRPr lang="id-ID" sz="2800" b="1" dirty="0">
              <a:solidFill>
                <a:schemeClr val="tx1"/>
              </a:solidFill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1214438"/>
            <a:ext cx="4752975" cy="5429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Right Arrow 3"/>
          <p:cNvSpPr/>
          <p:nvPr/>
        </p:nvSpPr>
        <p:spPr>
          <a:xfrm>
            <a:off x="5357813" y="5000625"/>
            <a:ext cx="1357312" cy="28575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929438" y="4929188"/>
            <a:ext cx="127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3 – 8 porsi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357813" y="4071938"/>
            <a:ext cx="1357312" cy="28575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7" name="Right Arrow 6"/>
          <p:cNvSpPr/>
          <p:nvPr/>
        </p:nvSpPr>
        <p:spPr>
          <a:xfrm>
            <a:off x="5357813" y="3143250"/>
            <a:ext cx="1357312" cy="28575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8" name="Right Arrow 7"/>
          <p:cNvSpPr/>
          <p:nvPr/>
        </p:nvSpPr>
        <p:spPr>
          <a:xfrm>
            <a:off x="5357813" y="1928813"/>
            <a:ext cx="1357312" cy="28575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9" name="Right Arrow 8"/>
          <p:cNvSpPr/>
          <p:nvPr/>
        </p:nvSpPr>
        <p:spPr>
          <a:xfrm>
            <a:off x="5357813" y="5929313"/>
            <a:ext cx="1357312" cy="28575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929438" y="3929063"/>
            <a:ext cx="19081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2 – 3 porsi sayur</a:t>
            </a:r>
          </a:p>
          <a:p>
            <a:r>
              <a:rPr lang="id-ID" sz="2000" b="1">
                <a:solidFill>
                  <a:srgbClr val="FFFF00"/>
                </a:solidFill>
              </a:rPr>
              <a:t>3 – 5 porsi buah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929438" y="3038475"/>
            <a:ext cx="127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2 – 3 porsi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858000" y="1714500"/>
            <a:ext cx="13049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Seminimal</a:t>
            </a:r>
          </a:p>
          <a:p>
            <a:r>
              <a:rPr lang="id-ID" sz="2000" b="1">
                <a:solidFill>
                  <a:srgbClr val="FFFF00"/>
                </a:solidFill>
              </a:rPr>
              <a:t>mungkin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929438" y="5824538"/>
            <a:ext cx="912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/>
              <a:t>8 gelas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2547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d-ID" sz="2800" b="1" dirty="0" smtClean="0">
                <a:solidFill>
                  <a:srgbClr val="FFFF00"/>
                </a:solidFill>
              </a:rPr>
              <a:t>1 porsi bahan makanan sumber karbohidrat setara dengan</a:t>
            </a:r>
            <a:br>
              <a:rPr lang="id-ID" sz="2800" b="1" dirty="0" smtClean="0">
                <a:solidFill>
                  <a:srgbClr val="FFFF00"/>
                </a:solidFill>
              </a:rPr>
            </a:br>
            <a:r>
              <a:rPr lang="id-ID" sz="2200" i="1" dirty="0" smtClean="0">
                <a:solidFill>
                  <a:srgbClr val="FFFF00"/>
                </a:solidFill>
              </a:rPr>
              <a:t>175 kal, 4 gr protein, 40 gr karbohidrat</a:t>
            </a:r>
            <a:endParaRPr lang="id-ID" sz="2200" i="1" dirty="0">
              <a:solidFill>
                <a:srgbClr val="FFFF00"/>
              </a:solidFill>
            </a:endParaRPr>
          </a:p>
        </p:txBody>
      </p:sp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000125"/>
            <a:ext cx="257175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25" y="1000125"/>
            <a:ext cx="250031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25" y="1000125"/>
            <a:ext cx="26431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" y="3929063"/>
            <a:ext cx="2357438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25" y="3714750"/>
            <a:ext cx="2500313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9813" y="3786188"/>
            <a:ext cx="273843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1" name="TextBox 8"/>
          <p:cNvSpPr txBox="1">
            <a:spLocks noChangeArrowheads="1"/>
          </p:cNvSpPr>
          <p:nvPr/>
        </p:nvSpPr>
        <p:spPr bwMode="auto">
          <a:xfrm>
            <a:off x="1000125" y="3252788"/>
            <a:ext cx="1119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 b="1">
                <a:solidFill>
                  <a:srgbClr val="FFFF00"/>
                </a:solidFill>
              </a:rPr>
              <a:t>¾ gelas</a:t>
            </a:r>
          </a:p>
        </p:txBody>
      </p:sp>
      <p:sp>
        <p:nvSpPr>
          <p:cNvPr id="69642" name="TextBox 10"/>
          <p:cNvSpPr txBox="1">
            <a:spLocks noChangeArrowheads="1"/>
          </p:cNvSpPr>
          <p:nvPr/>
        </p:nvSpPr>
        <p:spPr bwMode="auto">
          <a:xfrm>
            <a:off x="4095750" y="3214688"/>
            <a:ext cx="10588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 b="1">
                <a:solidFill>
                  <a:srgbClr val="FFFF00"/>
                </a:solidFill>
              </a:rPr>
              <a:t>2 gelas</a:t>
            </a:r>
          </a:p>
        </p:txBody>
      </p:sp>
      <p:sp>
        <p:nvSpPr>
          <p:cNvPr id="69643" name="TextBox 11"/>
          <p:cNvSpPr txBox="1">
            <a:spLocks noChangeArrowheads="1"/>
          </p:cNvSpPr>
          <p:nvPr/>
        </p:nvSpPr>
        <p:spPr bwMode="auto">
          <a:xfrm>
            <a:off x="6572250" y="3214688"/>
            <a:ext cx="2295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 b="1">
                <a:solidFill>
                  <a:srgbClr val="FFFF00"/>
                </a:solidFill>
              </a:rPr>
              <a:t>3 potong sedang</a:t>
            </a:r>
          </a:p>
        </p:txBody>
      </p:sp>
      <p:sp>
        <p:nvSpPr>
          <p:cNvPr id="69644" name="TextBox 12"/>
          <p:cNvSpPr txBox="1">
            <a:spLocks noChangeArrowheads="1"/>
          </p:cNvSpPr>
          <p:nvPr/>
        </p:nvSpPr>
        <p:spPr bwMode="auto">
          <a:xfrm>
            <a:off x="1000125" y="6286500"/>
            <a:ext cx="10588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 b="1"/>
              <a:t>2 gelas</a:t>
            </a:r>
          </a:p>
        </p:txBody>
      </p:sp>
      <p:sp>
        <p:nvSpPr>
          <p:cNvPr id="69645" name="TextBox 13"/>
          <p:cNvSpPr txBox="1">
            <a:spLocks noChangeArrowheads="1"/>
          </p:cNvSpPr>
          <p:nvPr/>
        </p:nvSpPr>
        <p:spPr bwMode="auto">
          <a:xfrm>
            <a:off x="4000500" y="6215063"/>
            <a:ext cx="1847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 b="1"/>
              <a:t>2 biji sedang </a:t>
            </a:r>
          </a:p>
        </p:txBody>
      </p:sp>
      <p:sp>
        <p:nvSpPr>
          <p:cNvPr id="69646" name="TextBox 14"/>
          <p:cNvSpPr txBox="1">
            <a:spLocks noChangeArrowheads="1"/>
          </p:cNvSpPr>
          <p:nvPr/>
        </p:nvSpPr>
        <p:spPr bwMode="auto">
          <a:xfrm>
            <a:off x="6500813" y="6110288"/>
            <a:ext cx="2295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 b="1"/>
              <a:t>1 potong sedang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d-ID" sz="2800" b="1" dirty="0" smtClean="0">
                <a:solidFill>
                  <a:srgbClr val="FFFF00"/>
                </a:solidFill>
              </a:rPr>
              <a:t>1 porsi bahan makanan sumber protein hewani setara dengan </a:t>
            </a:r>
            <a:r>
              <a:rPr lang="id-ID" sz="2200" i="1" dirty="0" smtClean="0">
                <a:solidFill>
                  <a:srgbClr val="FFFF00"/>
                </a:solidFill>
              </a:rPr>
              <a:t>50 kkal, 7 gr protein, 2 gr lemak; 75 kkal, 7 gr prot, 5 gr lemak</a:t>
            </a:r>
            <a:endParaRPr lang="id-ID" sz="2200" i="1" dirty="0">
              <a:solidFill>
                <a:srgbClr val="FFFF00"/>
              </a:solidFill>
            </a:endParaRP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357313"/>
            <a:ext cx="235743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25" y="1500188"/>
            <a:ext cx="307181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88" y="1357313"/>
            <a:ext cx="2524125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4071938"/>
            <a:ext cx="264318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88" y="4071938"/>
            <a:ext cx="292893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75" y="4071938"/>
            <a:ext cx="2309813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5" name="TextBox 9"/>
          <p:cNvSpPr txBox="1">
            <a:spLocks noChangeArrowheads="1"/>
          </p:cNvSpPr>
          <p:nvPr/>
        </p:nvSpPr>
        <p:spPr bwMode="auto">
          <a:xfrm>
            <a:off x="696913" y="3671888"/>
            <a:ext cx="19462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1 potong sedang</a:t>
            </a:r>
          </a:p>
        </p:txBody>
      </p:sp>
      <p:sp>
        <p:nvSpPr>
          <p:cNvPr id="70666" name="TextBox 10"/>
          <p:cNvSpPr txBox="1">
            <a:spLocks noChangeArrowheads="1"/>
          </p:cNvSpPr>
          <p:nvPr/>
        </p:nvSpPr>
        <p:spPr bwMode="auto">
          <a:xfrm>
            <a:off x="3556000" y="3429000"/>
            <a:ext cx="194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1 potong sedang</a:t>
            </a:r>
          </a:p>
        </p:txBody>
      </p:sp>
      <p:sp>
        <p:nvSpPr>
          <p:cNvPr id="70667" name="TextBox 11"/>
          <p:cNvSpPr txBox="1">
            <a:spLocks noChangeArrowheads="1"/>
          </p:cNvSpPr>
          <p:nvPr/>
        </p:nvSpPr>
        <p:spPr bwMode="auto">
          <a:xfrm>
            <a:off x="6556375" y="3429000"/>
            <a:ext cx="194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1 potong sedang</a:t>
            </a:r>
          </a:p>
        </p:txBody>
      </p:sp>
      <p:sp>
        <p:nvSpPr>
          <p:cNvPr id="70668" name="TextBox 12"/>
          <p:cNvSpPr txBox="1">
            <a:spLocks noChangeArrowheads="1"/>
          </p:cNvSpPr>
          <p:nvPr/>
        </p:nvSpPr>
        <p:spPr bwMode="auto">
          <a:xfrm>
            <a:off x="1181100" y="6243638"/>
            <a:ext cx="890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/>
              <a:t>1 butir</a:t>
            </a:r>
          </a:p>
        </p:txBody>
      </p:sp>
      <p:sp>
        <p:nvSpPr>
          <p:cNvPr id="70669" name="TextBox 13"/>
          <p:cNvSpPr txBox="1">
            <a:spLocks noChangeArrowheads="1"/>
          </p:cNvSpPr>
          <p:nvPr/>
        </p:nvSpPr>
        <p:spPr bwMode="auto">
          <a:xfrm>
            <a:off x="3852863" y="6243638"/>
            <a:ext cx="1719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/>
              <a:t>5 ekor sedang</a:t>
            </a:r>
          </a:p>
        </p:txBody>
      </p:sp>
      <p:sp>
        <p:nvSpPr>
          <p:cNvPr id="70670" name="TextBox 14"/>
          <p:cNvSpPr txBox="1">
            <a:spLocks noChangeArrowheads="1"/>
          </p:cNvSpPr>
          <p:nvPr/>
        </p:nvSpPr>
        <p:spPr bwMode="auto">
          <a:xfrm>
            <a:off x="6856413" y="6286500"/>
            <a:ext cx="1644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/>
              <a:t>10 biji sedang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id-ID" sz="2800" b="1" dirty="0" smtClean="0">
                <a:solidFill>
                  <a:srgbClr val="FFFF00"/>
                </a:solidFill>
              </a:rPr>
              <a:t>1 porsi bahan makanan sumber protein nabati setara dengan </a:t>
            </a:r>
            <a:r>
              <a:rPr lang="id-ID" sz="2200" i="1" dirty="0" smtClean="0">
                <a:solidFill>
                  <a:srgbClr val="FFFF00"/>
                </a:solidFill>
              </a:rPr>
              <a:t>75 kkal, 5 gr protein, 3 gr lemak, 7 gr karbohidrat</a:t>
            </a:r>
            <a:endParaRPr lang="id-ID" sz="2200" i="1" dirty="0">
              <a:solidFill>
                <a:srgbClr val="FFFF00"/>
              </a:solidFill>
            </a:endParaRPr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2286000"/>
            <a:ext cx="250031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25" y="2286000"/>
            <a:ext cx="26431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63" y="2286000"/>
            <a:ext cx="264318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6" name="TextBox 5"/>
          <p:cNvSpPr txBox="1">
            <a:spLocks noChangeArrowheads="1"/>
          </p:cNvSpPr>
          <p:nvPr/>
        </p:nvSpPr>
        <p:spPr bwMode="auto">
          <a:xfrm>
            <a:off x="857250" y="4714875"/>
            <a:ext cx="1346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1 biji besar</a:t>
            </a:r>
          </a:p>
        </p:txBody>
      </p:sp>
      <p:sp>
        <p:nvSpPr>
          <p:cNvPr id="71687" name="TextBox 6"/>
          <p:cNvSpPr txBox="1">
            <a:spLocks noChangeArrowheads="1"/>
          </p:cNvSpPr>
          <p:nvPr/>
        </p:nvSpPr>
        <p:spPr bwMode="auto">
          <a:xfrm>
            <a:off x="3643313" y="4714875"/>
            <a:ext cx="19446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2 potong sedang</a:t>
            </a:r>
          </a:p>
        </p:txBody>
      </p:sp>
      <p:sp>
        <p:nvSpPr>
          <p:cNvPr id="71688" name="TextBox 7"/>
          <p:cNvSpPr txBox="1">
            <a:spLocks noChangeArrowheads="1"/>
          </p:cNvSpPr>
          <p:nvPr/>
        </p:nvSpPr>
        <p:spPr bwMode="auto">
          <a:xfrm>
            <a:off x="6556375" y="4714875"/>
            <a:ext cx="1917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2 sendok makan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id-ID" sz="2800" b="1" dirty="0" smtClean="0">
                <a:solidFill>
                  <a:srgbClr val="FFFF00"/>
                </a:solidFill>
              </a:rPr>
              <a:t>1 porsi bahan makanan sumber vitamin/mineral setara dengan</a:t>
            </a:r>
            <a:endParaRPr lang="id-ID" sz="2800" b="1" dirty="0">
              <a:solidFill>
                <a:srgbClr val="FFFF00"/>
              </a:solidFill>
            </a:endParaRPr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500188"/>
            <a:ext cx="25717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1500188"/>
            <a:ext cx="235743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1500188"/>
            <a:ext cx="26193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0" name="Picture 5"/>
          <p:cNvPicPr>
            <a:picLocks noChangeAspect="1" noChangeArrowheads="1"/>
          </p:cNvPicPr>
          <p:nvPr/>
        </p:nvPicPr>
        <p:blipFill>
          <a:blip r:embed="rId5" cstate="print"/>
          <a:srcRect t="8749" b="6876"/>
          <a:stretch>
            <a:fillRect/>
          </a:stretch>
        </p:blipFill>
        <p:spPr bwMode="auto">
          <a:xfrm>
            <a:off x="357188" y="4071938"/>
            <a:ext cx="25717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8" y="4000500"/>
            <a:ext cx="2357437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2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5563" y="4000500"/>
            <a:ext cx="2309812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3" name="TextBox 8"/>
          <p:cNvSpPr txBox="1">
            <a:spLocks noChangeArrowheads="1"/>
          </p:cNvSpPr>
          <p:nvPr/>
        </p:nvSpPr>
        <p:spPr bwMode="auto">
          <a:xfrm>
            <a:off x="844550" y="3529013"/>
            <a:ext cx="172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1 buah sedang</a:t>
            </a:r>
          </a:p>
        </p:txBody>
      </p:sp>
      <p:sp>
        <p:nvSpPr>
          <p:cNvPr id="72714" name="TextBox 9"/>
          <p:cNvSpPr txBox="1">
            <a:spLocks noChangeArrowheads="1"/>
          </p:cNvSpPr>
          <p:nvPr/>
        </p:nvSpPr>
        <p:spPr bwMode="auto">
          <a:xfrm>
            <a:off x="3844925" y="3500438"/>
            <a:ext cx="1778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1 potong besar</a:t>
            </a:r>
          </a:p>
        </p:txBody>
      </p:sp>
      <p:sp>
        <p:nvSpPr>
          <p:cNvPr id="72715" name="TextBox 10"/>
          <p:cNvSpPr txBox="1">
            <a:spLocks noChangeArrowheads="1"/>
          </p:cNvSpPr>
          <p:nvPr/>
        </p:nvSpPr>
        <p:spPr bwMode="auto">
          <a:xfrm>
            <a:off x="6715125" y="3500438"/>
            <a:ext cx="17764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FFFF00"/>
                </a:solidFill>
              </a:rPr>
              <a:t>1 potong besar</a:t>
            </a:r>
          </a:p>
        </p:txBody>
      </p:sp>
      <p:sp>
        <p:nvSpPr>
          <p:cNvPr id="72716" name="TextBox 11"/>
          <p:cNvSpPr txBox="1">
            <a:spLocks noChangeArrowheads="1"/>
          </p:cNvSpPr>
          <p:nvPr/>
        </p:nvSpPr>
        <p:spPr bwMode="auto">
          <a:xfrm>
            <a:off x="844550" y="6143625"/>
            <a:ext cx="912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/>
              <a:t>1 gelas</a:t>
            </a:r>
          </a:p>
        </p:txBody>
      </p:sp>
      <p:sp>
        <p:nvSpPr>
          <p:cNvPr id="72717" name="TextBox 12"/>
          <p:cNvSpPr txBox="1">
            <a:spLocks noChangeArrowheads="1"/>
          </p:cNvSpPr>
          <p:nvPr/>
        </p:nvSpPr>
        <p:spPr bwMode="auto">
          <a:xfrm>
            <a:off x="3844925" y="6100763"/>
            <a:ext cx="912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/>
              <a:t>1 gelas</a:t>
            </a:r>
          </a:p>
        </p:txBody>
      </p:sp>
      <p:sp>
        <p:nvSpPr>
          <p:cNvPr id="72718" name="TextBox 13"/>
          <p:cNvSpPr txBox="1">
            <a:spLocks noChangeArrowheads="1"/>
          </p:cNvSpPr>
          <p:nvPr/>
        </p:nvSpPr>
        <p:spPr bwMode="auto">
          <a:xfrm>
            <a:off x="6773863" y="6172200"/>
            <a:ext cx="912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/>
              <a:t>1 gelas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Modifikasi diet (1)</a:t>
            </a:r>
            <a:endParaRPr lang="id-ID" sz="2800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57313"/>
          <a:ext cx="8229600" cy="513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470"/>
                <a:gridCol w="3214710"/>
                <a:gridCol w="34004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Jenis diet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Definisi 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Indikasi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Cair</a:t>
                      </a:r>
                      <a:endParaRPr lang="id-ID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Cair jernih</a:t>
                      </a:r>
                      <a:endParaRPr lang="id-ID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Makanan</a:t>
                      </a:r>
                      <a:r>
                        <a:rPr lang="id-ID" baseline="0" dirty="0" smtClean="0"/>
                        <a:t> cair jernih dengan suhu ruang yang kandungan residunya minimal serta tembus pandang bila diletakkan dalam wadah bening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Sebelum/sesudah</a:t>
                      </a:r>
                      <a:r>
                        <a:rPr lang="id-ID" baseline="0" dirty="0" smtClean="0"/>
                        <a:t> operasi, mual muntah, tahap awal pada penderita perdarahan usus. Contoh: air kaldu, air jeruk, teh manis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Cair penuh</a:t>
                      </a:r>
                      <a:endParaRPr lang="id-ID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Makanan bentuk cair atau semicair dengan kandungan serat minimal yang tidak tembus pandang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Perpindahan dari cair jerih. Contoh: makanan mengandung susu, makanan blender, formula</a:t>
                      </a:r>
                      <a:r>
                        <a:rPr lang="id-ID" baseline="0" dirty="0" smtClean="0"/>
                        <a:t> komersial (entrasol)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Cair kental</a:t>
                      </a:r>
                      <a:endParaRPr lang="id-ID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Konsistensi kental/semipadat pada suhu kamar, tdk perlu dikunyah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Pasien yang tidak mampu mengunyah dan menelan, mencegah aspirasi. </a:t>
                      </a:r>
                    </a:p>
                    <a:p>
                      <a:r>
                        <a:rPr lang="id-ID" dirty="0" smtClean="0"/>
                        <a:t>Contoh: sup krim jagung, kentang pure, milk shake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Modifikasi diet (2)</a:t>
            </a:r>
            <a:endParaRPr lang="id-ID" sz="2800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57313"/>
          <a:ext cx="8229600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470"/>
                <a:gridCol w="3214710"/>
                <a:gridCol w="34004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Jenis diet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Definisi 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Indikasi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Saring</a:t>
                      </a:r>
                      <a:endParaRPr lang="id-ID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Makanan semipadat</a:t>
                      </a:r>
                      <a:r>
                        <a:rPr lang="id-ID" baseline="0" dirty="0" smtClean="0"/>
                        <a:t> dengan tekstur lebih halus dari makanan lunak (biasanya diblender) sehingga mudah ditelan dan dicerna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Setelah operasi tertentu, infeksi akut, infeksi saluran cerna, kesulitan mengunyah, perpindahan dari makanan cair kental </a:t>
                      </a:r>
                      <a:r>
                        <a:rPr lang="id-ID" dirty="0" smtClean="0">
                          <a:sym typeface="Wingdings" pitchFamily="2" charset="2"/>
                        </a:rPr>
                        <a:t> makanan lunak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Lunak </a:t>
                      </a:r>
                      <a:endParaRPr lang="id-ID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Makanan yang bertektur lebih mudah dikunyah, ditelan, dan dicerna dibandingkan makanan biasa. Zat gizi cukup asalkan pasien dapat</a:t>
                      </a:r>
                      <a:r>
                        <a:rPr lang="id-ID" baseline="0" dirty="0" smtClean="0"/>
                        <a:t> makan dalam jumlah cukup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Pasien</a:t>
                      </a:r>
                      <a:r>
                        <a:rPr lang="id-ID" baseline="0" dirty="0" smtClean="0"/>
                        <a:t> sesudah operasi tertentu, pasien dengan kenaikan suhu tidak terlalu tinggi, pasien dengan kesulitan mengunyah dan menelan, perpindahan dari makanan saring ke makanan biasa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Biasa </a:t>
                      </a:r>
                      <a:endParaRPr lang="id-ID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Makanan dengan tekstur yang sama dengan makanan sehari-hari</a:t>
                      </a:r>
                      <a:r>
                        <a:rPr lang="id-ID" baseline="0" dirty="0" smtClean="0"/>
                        <a:t> sesuai pola menu seimbang dan AKG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Pasien tanpa diet khusus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FFC000"/>
                </a:solidFill>
              </a:rPr>
              <a:t>Metode SOAP dalam asuhan gizi</a:t>
            </a:r>
            <a:endParaRPr lang="id-ID" sz="28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04913" indent="-641350" eaLnBrk="1" fontAlgn="auto" hangingPunct="1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FontTx/>
              <a:buAutoNum type="alphaUcPeriod"/>
              <a:defRPr/>
            </a:pPr>
            <a:r>
              <a:rPr lang="en-US" sz="2400" b="1" dirty="0" smtClean="0"/>
              <a:t>S</a:t>
            </a:r>
            <a:r>
              <a:rPr lang="en-US" sz="2400" dirty="0" smtClean="0"/>
              <a:t>ubjective data</a:t>
            </a:r>
          </a:p>
          <a:p>
            <a:pPr marL="1204913" indent="-641350" eaLnBrk="1" fontAlgn="auto" hangingPunct="1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FontTx/>
              <a:buAutoNum type="alphaUcPeriod"/>
              <a:defRPr/>
            </a:pPr>
            <a:r>
              <a:rPr lang="en-US" sz="2400" b="1" dirty="0" smtClean="0"/>
              <a:t>O</a:t>
            </a:r>
            <a:r>
              <a:rPr lang="en-US" sz="2400" dirty="0" smtClean="0"/>
              <a:t>bjective data</a:t>
            </a:r>
          </a:p>
          <a:p>
            <a:pPr marL="1204913" indent="-641350" eaLnBrk="1" fontAlgn="auto" hangingPunct="1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FontTx/>
              <a:buAutoNum type="alphaUcPeriod"/>
              <a:defRPr/>
            </a:pPr>
            <a:r>
              <a:rPr lang="en-US" sz="2400" b="1" dirty="0" smtClean="0"/>
              <a:t>A</a:t>
            </a:r>
            <a:r>
              <a:rPr lang="en-US" sz="2400" dirty="0" smtClean="0"/>
              <a:t>ssessment </a:t>
            </a:r>
          </a:p>
          <a:p>
            <a:pPr marL="1204913" indent="-641350" eaLnBrk="1" fontAlgn="auto" hangingPunct="1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FontTx/>
              <a:buAutoNum type="alphaUcPeriod"/>
              <a:defRPr/>
            </a:pPr>
            <a:r>
              <a:rPr lang="en-US" sz="2400" b="1" dirty="0" smtClean="0"/>
              <a:t>P</a:t>
            </a:r>
            <a:r>
              <a:rPr lang="en-US" sz="2400" dirty="0" smtClean="0"/>
              <a:t>lan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A. Subjective Data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d-ID" sz="2400" smtClean="0"/>
              <a:t>Riwayat penyakit</a:t>
            </a:r>
          </a:p>
          <a:p>
            <a:pPr eaLnBrk="1" hangingPunct="1"/>
            <a:r>
              <a:rPr lang="id-ID" sz="2400" smtClean="0"/>
              <a:t>Kontra indikasi</a:t>
            </a:r>
          </a:p>
          <a:p>
            <a:pPr eaLnBrk="1" hangingPunct="1"/>
            <a:r>
              <a:rPr lang="id-ID" sz="2400" smtClean="0"/>
              <a:t>Anthropometrik data</a:t>
            </a:r>
          </a:p>
          <a:p>
            <a:pPr eaLnBrk="1" hangingPunct="1"/>
            <a:r>
              <a:rPr lang="id-ID" sz="2400" smtClean="0"/>
              <a:t>Ketidakmampuan untuk makan sendiri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B. Objective Data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543800" cy="4724400"/>
          </a:xfrm>
        </p:spPr>
        <p:txBody>
          <a:bodyPr/>
          <a:lstStyle/>
          <a:p>
            <a:pPr marL="504825" indent="-504825" eaLnBrk="1" hangingPunct="1">
              <a:lnSpc>
                <a:spcPct val="90000"/>
              </a:lnSpc>
            </a:pPr>
            <a:r>
              <a:rPr lang="id-ID" sz="2400" smtClean="0"/>
              <a:t>Evaluasi hubungan kebiasaan makan dan cara hidup </a:t>
            </a:r>
          </a:p>
          <a:p>
            <a:pPr marL="504825" indent="-504825" eaLnBrk="1" hangingPunct="1">
              <a:lnSpc>
                <a:spcPct val="90000"/>
              </a:lnSpc>
            </a:pPr>
            <a:r>
              <a:rPr lang="id-ID" sz="2400" smtClean="0"/>
              <a:t>Evaluasi asupan makanan 3 hari berturut-turut (recall diet)</a:t>
            </a:r>
          </a:p>
          <a:p>
            <a:pPr marL="504825" indent="-504825" eaLnBrk="1" hangingPunct="1">
              <a:lnSpc>
                <a:spcPct val="90000"/>
              </a:lnSpc>
            </a:pPr>
            <a:r>
              <a:rPr lang="id-ID" sz="2400" smtClean="0"/>
              <a:t>Evaluasi kebiasaan makan dan asupan makan sebelumnya, antropometrik, laboratorium dan pemeriksaan klinis. </a:t>
            </a:r>
          </a:p>
          <a:p>
            <a:pPr marL="504825" indent="-504825" eaLnBrk="1" hangingPunct="1">
              <a:lnSpc>
                <a:spcPct val="90000"/>
              </a:lnSpc>
            </a:pPr>
            <a:r>
              <a:rPr lang="id-ID" sz="2400" smtClean="0"/>
              <a:t>Interpretasi hasil laboratorium</a:t>
            </a:r>
          </a:p>
          <a:p>
            <a:pPr marL="504825" indent="-504825" eaLnBrk="1" hangingPunct="1">
              <a:lnSpc>
                <a:spcPct val="90000"/>
              </a:lnSpc>
            </a:pPr>
            <a:r>
              <a:rPr lang="id-ID" sz="2400" smtClean="0"/>
              <a:t>Evaluasi kemampuan penderita untuk dapat menerima dan mengerti intruksi diit yang diberikan.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371600"/>
            <a:ext cx="7772400" cy="685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C. Assessment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9988"/>
            <a:ext cx="8229600" cy="2768600"/>
          </a:xfrm>
        </p:spPr>
        <p:txBody>
          <a:bodyPr/>
          <a:lstStyle/>
          <a:p>
            <a:pPr algn="ctr" eaLnBrk="1" hangingPunct="1"/>
            <a:r>
              <a:rPr lang="id-ID" sz="2400" smtClean="0"/>
              <a:t>Evaluasi and interpretasi subjective dan objective data</a:t>
            </a:r>
          </a:p>
          <a:p>
            <a:pPr algn="ctr" eaLnBrk="1" hangingPunct="1"/>
            <a:r>
              <a:rPr lang="id-ID" sz="2400" smtClean="0"/>
              <a:t>Menentukan masalah gizi utama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>
                <a:solidFill>
                  <a:srgbClr val="FFC000"/>
                </a:solidFill>
              </a:rPr>
              <a:t>D.  P l a n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66725" indent="-466725" eaLnBrk="1" hangingPunct="1"/>
            <a:r>
              <a:rPr lang="id-ID" sz="2400" smtClean="0"/>
              <a:t>Tindakan diambil berdasarkan data Subjektif, Objektif, Assessment </a:t>
            </a:r>
          </a:p>
          <a:p>
            <a:pPr marL="466725" indent="-466725" eaLnBrk="1" hangingPunct="1"/>
            <a:r>
              <a:rPr lang="id-ID" sz="2400" smtClean="0"/>
              <a:t>Rekomendasi untuk melakukan komunikasi dan evaluasi antara anggota team</a:t>
            </a:r>
          </a:p>
          <a:p>
            <a:pPr marL="466725" indent="-466725" eaLnBrk="1" hangingPunct="1"/>
            <a:r>
              <a:rPr lang="id-ID" sz="2400" smtClean="0"/>
              <a:t>Implementasi, monitoring dan perbaikan rencana asuhan nutrisi termasuk tujuan objektif untuk memecahkan masalah gizi penderita, termasuk follow-upnya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r>
              <a:rPr lang="id-ID" sz="2800" dirty="0" smtClean="0">
                <a:solidFill>
                  <a:schemeClr val="tx1"/>
                </a:solidFill>
                <a:latin typeface="Britannic Bold" pitchFamily="34" charset="0"/>
              </a:rPr>
              <a:t>HAL-HAL YANG DIPERTIMBANGKAN DALAM TERAPI GIZI ENTERAL</a:t>
            </a:r>
            <a:endParaRPr lang="id-ID" sz="2800" dirty="0">
              <a:solidFill>
                <a:schemeClr val="tx1"/>
              </a:solidFill>
              <a:latin typeface="Britannic Bold" pitchFamily="34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1187624" y="1844824"/>
          <a:ext cx="70321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r>
              <a:rPr lang="id-ID" sz="2800" dirty="0" smtClean="0">
                <a:solidFill>
                  <a:schemeClr val="tx1"/>
                </a:solidFill>
                <a:latin typeface="Britannic Bold" pitchFamily="34" charset="0"/>
              </a:rPr>
              <a:t>HAL-HAL YANG DIPERHATIKAN DALAM SELEKSI FORMULA</a:t>
            </a:r>
            <a:endParaRPr lang="id-ID" sz="2800" dirty="0">
              <a:solidFill>
                <a:schemeClr val="tx1"/>
              </a:solidFill>
              <a:latin typeface="Britannic Bold" pitchFamily="34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1187624" y="1844824"/>
          <a:ext cx="70321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id-ID" sz="2800" dirty="0" smtClean="0">
                <a:solidFill>
                  <a:schemeClr val="bg1"/>
                </a:solidFill>
                <a:latin typeface="Britannic Bold" pitchFamily="34" charset="0"/>
              </a:rPr>
              <a:t>KARAKTERISTIK FORMULA ENTERAL </a:t>
            </a:r>
            <a:endParaRPr lang="id-ID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6146" name="Picture 2" descr="http://www.lighthousedme.com/images/products/EnteralFormu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3528392" cy="46850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5004048" y="1124744"/>
            <a:ext cx="3672408" cy="100811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 smtClean="0">
                <a:latin typeface="Britannic Bold" pitchFamily="34" charset="0"/>
              </a:rPr>
              <a:t>GENERAL PURPOSE/INTACT/POLYMERIC</a:t>
            </a:r>
            <a:endParaRPr lang="id-ID" sz="2000" dirty="0">
              <a:latin typeface="Britannic Bold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4048" y="2276872"/>
            <a:ext cx="3672408" cy="100811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 smtClean="0">
                <a:solidFill>
                  <a:schemeClr val="tx1"/>
                </a:solidFill>
                <a:latin typeface="Britannic Bold" pitchFamily="34" charset="0"/>
              </a:rPr>
              <a:t>DEFINED HYDROLYZED/MONOMERIC</a:t>
            </a:r>
            <a:endParaRPr lang="id-ID" sz="2000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04048" y="3429000"/>
            <a:ext cx="3672408" cy="1008112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 smtClean="0">
                <a:latin typeface="Britannic Bold" pitchFamily="34" charset="0"/>
              </a:rPr>
              <a:t>SEMI ELEMENTAL</a:t>
            </a:r>
            <a:endParaRPr lang="id-ID" sz="2000" dirty="0">
              <a:latin typeface="Britannic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4048" y="4581128"/>
            <a:ext cx="3672408" cy="1008112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 smtClean="0">
                <a:latin typeface="Britannic Bold" pitchFamily="34" charset="0"/>
              </a:rPr>
              <a:t>DISEASE SPECIFIC</a:t>
            </a:r>
            <a:endParaRPr lang="id-ID" sz="2000" dirty="0">
              <a:latin typeface="Britannic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04048" y="5733256"/>
            <a:ext cx="1872208" cy="100811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 smtClean="0">
                <a:solidFill>
                  <a:schemeClr val="tx1"/>
                </a:solidFill>
                <a:latin typeface="Britannic Bold" pitchFamily="34" charset="0"/>
              </a:rPr>
              <a:t>REHYDRATION</a:t>
            </a:r>
            <a:endParaRPr lang="id-ID" sz="2000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48264" y="5733256"/>
            <a:ext cx="1728192" cy="10081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 smtClean="0">
                <a:solidFill>
                  <a:schemeClr val="tx1"/>
                </a:solidFill>
                <a:latin typeface="Britannic Bold" pitchFamily="34" charset="0"/>
              </a:rPr>
              <a:t>MODULAR</a:t>
            </a:r>
            <a:endParaRPr lang="id-ID" sz="2000" dirty="0">
              <a:solidFill>
                <a:schemeClr val="tx1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706090"/>
          </a:xfr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r>
              <a:rPr lang="id-ID" sz="2800" dirty="0" smtClean="0">
                <a:solidFill>
                  <a:schemeClr val="tx1"/>
                </a:solidFill>
                <a:latin typeface="Britannic Bold" pitchFamily="34" charset="0"/>
              </a:rPr>
              <a:t>PEMILIHAN FORMULA ENTERAL YANG TEPAT</a:t>
            </a:r>
            <a:br>
              <a:rPr lang="id-ID" sz="2800" dirty="0" smtClean="0">
                <a:solidFill>
                  <a:schemeClr val="tx1"/>
                </a:solidFill>
                <a:latin typeface="Britannic Bold" pitchFamily="34" charset="0"/>
              </a:rPr>
            </a:br>
            <a:r>
              <a:rPr lang="id-ID" sz="2200" dirty="0" smtClean="0">
                <a:solidFill>
                  <a:schemeClr val="tx1"/>
                </a:solidFill>
                <a:latin typeface="Britannic Bold" pitchFamily="34" charset="0"/>
              </a:rPr>
              <a:t>(crit Care Med 2009 Vol 37 no 5)</a:t>
            </a:r>
            <a:endParaRPr lang="id-ID" sz="2200" dirty="0">
              <a:solidFill>
                <a:schemeClr val="tx1"/>
              </a:solidFill>
              <a:latin typeface="Britannic Bold" pitchFamily="34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323528" y="1124744"/>
          <a:ext cx="849694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623</TotalTime>
  <Words>3455</Words>
  <Application>Microsoft Office PowerPoint</Application>
  <PresentationFormat>On-screen Show (4:3)</PresentationFormat>
  <Paragraphs>759</Paragraphs>
  <Slides>82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Trek</vt:lpstr>
      <vt:lpstr>Dasar diagnosa dan terapi gizi GIZI KLINIK</vt:lpstr>
      <vt:lpstr>Hospital malnutrition</vt:lpstr>
      <vt:lpstr>PowerPoint Presentation</vt:lpstr>
      <vt:lpstr>The impact of malnutrition </vt:lpstr>
      <vt:lpstr>PowerPoint Presentation</vt:lpstr>
      <vt:lpstr>Nutritional Support </vt:lpstr>
      <vt:lpstr>PowerPoint Presentation</vt:lpstr>
      <vt:lpstr>PowerPoint Presentation</vt:lpstr>
      <vt:lpstr>Prevalence Hospital Malnutrition (Indonesia)</vt:lpstr>
      <vt:lpstr> </vt:lpstr>
      <vt:lpstr>PowerPoint Presentation</vt:lpstr>
      <vt:lpstr>  Evidenced based solutions Heimburger (2000-2006):  </vt:lpstr>
      <vt:lpstr>PowerPoint Presentation</vt:lpstr>
      <vt:lpstr>PowerPoint Presentation</vt:lpstr>
      <vt:lpstr>Di Indonesia</vt:lpstr>
      <vt:lpstr>Tujuan pembelajaran</vt:lpstr>
      <vt:lpstr>Pengaruh penyakit terhadap status gizi</vt:lpstr>
      <vt:lpstr>PowerPoint Presentation</vt:lpstr>
      <vt:lpstr>Tim perawatan gizi di rumah sakit</vt:lpstr>
      <vt:lpstr>Skrining status gizi</vt:lpstr>
      <vt:lpstr>subjective global assessment</vt:lpstr>
      <vt:lpstr>Element SGA lanj...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Kriteria untuk mengidentifikasi resiko malnutrisi</vt:lpstr>
      <vt:lpstr>Proses perawatan gizi</vt:lpstr>
      <vt:lpstr>Nutrition assessment</vt:lpstr>
      <vt:lpstr>Jenis informasi yang dikumpulkan dalam nutrition assessment</vt:lpstr>
      <vt:lpstr>Historical information</vt:lpstr>
      <vt:lpstr>Masalah medis yang seringkali berhubungan dengan malnutrition</vt:lpstr>
      <vt:lpstr>Data asupan makanan</vt:lpstr>
      <vt:lpstr>Data antropometri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Analisis biokimia (lab)</vt:lpstr>
      <vt:lpstr>Beberapa indikator penting dalam penilaian status gizi</vt:lpstr>
      <vt:lpstr>Pemeriksaan fisik: beberapa gejala klinis yang berhubungan dengan defisiensi nutrient </vt:lpstr>
      <vt:lpstr>Diagnosis gizi</vt:lpstr>
      <vt:lpstr>BAGAIMANA MEMULAI TERAPI GIZI?</vt:lpstr>
      <vt:lpstr>PowerPoint Presentation</vt:lpstr>
      <vt:lpstr>BERAPA BANYAK ENERGI YANG DAPAT DIBERIKAN?</vt:lpstr>
      <vt:lpstr>Intervensi gizi</vt:lpstr>
      <vt:lpstr>Penentuan kebutuhan energi pada orang sehat: menghitung BMR (1)</vt:lpstr>
      <vt:lpstr>Penentuan kebutuhan energi pada orang sehat: menghitung BMR (2)</vt:lpstr>
      <vt:lpstr>Penentuan kebutuhan energi pada orang sehat: menetukan pengali aktivitas fisik</vt:lpstr>
      <vt:lpstr>Derajat aktivitas</vt:lpstr>
      <vt:lpstr>Kebutuhan energi pada orang sehat</vt:lpstr>
      <vt:lpstr>PowerPoint Presentation</vt:lpstr>
      <vt:lpstr>PowerPoint Presentation</vt:lpstr>
      <vt:lpstr>Malnutrition</vt:lpstr>
      <vt:lpstr>Obesity</vt:lpstr>
      <vt:lpstr>PowerPoint Presentation</vt:lpstr>
      <vt:lpstr>Kebutuhan protein, lemak dan karbohidrat</vt:lpstr>
      <vt:lpstr>Terapi diet</vt:lpstr>
      <vt:lpstr>Alternative feeding routes</vt:lpstr>
      <vt:lpstr>Berapa porsi makanan dalam sehari?  (Untuk kebutuhan 2000 – 2500  kkal/hari)</vt:lpstr>
      <vt:lpstr>1 porsi bahan makanan sumber karbohidrat setara dengan 175 kal, 4 gr protein, 40 gr karbohidrat</vt:lpstr>
      <vt:lpstr>1 porsi bahan makanan sumber protein hewani setara dengan 50 kkal, 7 gr protein, 2 gr lemak; 75 kkal, 7 gr prot, 5 gr lemak</vt:lpstr>
      <vt:lpstr>1 porsi bahan makanan sumber protein nabati setara dengan 75 kkal, 5 gr protein, 3 gr lemak, 7 gr karbohidrat</vt:lpstr>
      <vt:lpstr>1 porsi bahan makanan sumber vitamin/mineral setara dengan</vt:lpstr>
      <vt:lpstr>Modifikasi diet (1)</vt:lpstr>
      <vt:lpstr>Modifikasi diet (2)</vt:lpstr>
      <vt:lpstr>Metode SOAP dalam asuhan gizi</vt:lpstr>
      <vt:lpstr>A. Subjective Data</vt:lpstr>
      <vt:lpstr>B. Objective Data</vt:lpstr>
      <vt:lpstr>C. Assessment</vt:lpstr>
      <vt:lpstr>D.  P l a n</vt:lpstr>
      <vt:lpstr>HAL-HAL YANG DIPERTIMBANGKAN DALAM TERAPI GIZI ENTERAL</vt:lpstr>
      <vt:lpstr>HAL-HAL YANG DIPERHATIKAN DALAM SELEKSI FORMULA</vt:lpstr>
      <vt:lpstr>KARAKTERISTIK FORMULA ENTERAL </vt:lpstr>
      <vt:lpstr>PEMILIHAN FORMULA ENTERAL YANG TEPAT (crit Care Med 2009 Vol 37 no 5)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wita toekino</dc:creator>
  <cp:lastModifiedBy>Akademik-02</cp:lastModifiedBy>
  <cp:revision>38</cp:revision>
  <dcterms:created xsi:type="dcterms:W3CDTF">2009-01-04T04:41:25Z</dcterms:created>
  <dcterms:modified xsi:type="dcterms:W3CDTF">2014-12-19T04:16:00Z</dcterms:modified>
</cp:coreProperties>
</file>